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2" r:id="rId7"/>
    <p:sldId id="263"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2D1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p:scale>
          <a:sx n="125" d="100"/>
          <a:sy n="125" d="100"/>
        </p:scale>
        <p:origin x="43" y="7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F54EB14-A26F-425E-B91D-8A713BE72CCF}" type="datetimeFigureOut">
              <a:rPr lang="en-US" smtClean="0"/>
              <a:t>3/13/2014</a:t>
            </a:fld>
            <a:endParaRPr lang="en-US"/>
          </a:p>
        </p:txBody>
      </p:sp>
      <p:sp>
        <p:nvSpPr>
          <p:cNvPr id="5" name="Footer Placeholder 4"/>
          <p:cNvSpPr>
            <a:spLocks noGrp="1"/>
          </p:cNvSpPr>
          <p:nvPr>
            <p:ph type="ftr" sz="quarter" idx="11"/>
          </p:nvPr>
        </p:nvSpPr>
        <p:spPr>
          <a:xfrm>
            <a:off x="812805" y="6272785"/>
            <a:ext cx="4745736" cy="365125"/>
          </a:xfrm>
        </p:spPr>
        <p:txBody>
          <a:bodyPr/>
          <a:lstStyle/>
          <a:p>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34A87E54-A353-4D24-AD65-61BF9165CA79}" type="slidenum">
              <a:rPr lang="en-US" smtClean="0"/>
              <a:t>‹#›</a:t>
            </a:fld>
            <a:endParaRPr lang="en-US"/>
          </a:p>
        </p:txBody>
      </p:sp>
    </p:spTree>
    <p:extLst>
      <p:ext uri="{BB962C8B-B14F-4D97-AF65-F5344CB8AC3E}">
        <p14:creationId xmlns:p14="http://schemas.microsoft.com/office/powerpoint/2010/main" val="531707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54EB14-A26F-425E-B91D-8A713BE72CCF}" type="datetimeFigureOut">
              <a:rPr lang="en-US" smtClean="0"/>
              <a:t>3/13/2014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1882326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smtClean="0"/>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EF54EB14-A26F-425E-B91D-8A713BE72CCF}" type="datetimeFigureOut">
              <a:rPr lang="en-US" smtClean="0"/>
              <a:t>3/13/2014</a:t>
            </a:fld>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34A87E54-A353-4D24-AD65-61BF9165CA79}" type="slidenum">
              <a:rPr lang="en-US" smtClean="0"/>
              <a:t>‹#›</a:t>
            </a:fld>
            <a:endParaRPr lang="en-US"/>
          </a:p>
        </p:txBody>
      </p:sp>
    </p:spTree>
    <p:extLst>
      <p:ext uri="{BB962C8B-B14F-4D97-AF65-F5344CB8AC3E}">
        <p14:creationId xmlns:p14="http://schemas.microsoft.com/office/powerpoint/2010/main" val="1457692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F54EB14-A26F-425E-B91D-8A713BE72CCF}" type="datetimeFigureOut">
              <a:rPr lang="en-US" smtClean="0"/>
              <a:t>3/13/2014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1357323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54EB14-A26F-425E-B91D-8A713BE72CCF}" type="datetimeFigureOut">
              <a:rPr lang="en-US" smtClean="0"/>
              <a:t>3/13/2014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1468165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EF54EB14-A26F-425E-B91D-8A713BE72CCF}" type="datetimeFigureOut">
              <a:rPr lang="en-US" smtClean="0"/>
              <a:t>3/13/2014</a:t>
            </a:fld>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a:p>
        </p:txBody>
      </p:sp>
      <p:sp>
        <p:nvSpPr>
          <p:cNvPr id="5" name="Slide Number Placeholder 4"/>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1087423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54EB14-A26F-425E-B91D-8A713BE72CCF}" type="datetimeFigureOut">
              <a:rPr lang="en-US" smtClean="0"/>
              <a:t>3/13/2014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1676891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EF54EB14-A26F-425E-B91D-8A713BE72CCF}" type="datetimeFigureOut">
              <a:rPr lang="en-US" smtClean="0"/>
              <a:t>3/13/2014</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2426989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EF54EB14-A26F-425E-B91D-8A713BE72CCF}" type="datetimeFigureOut">
              <a:rPr lang="en-US" smtClean="0"/>
              <a:t>3/13/2014</a:t>
            </a:fld>
            <a:endParaRPr lang="en-US"/>
          </a:p>
        </p:txBody>
      </p:sp>
      <p:sp>
        <p:nvSpPr>
          <p:cNvPr id="10" name="Slide Number Placeholder 9"/>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1036268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54EB14-A26F-425E-B91D-8A713BE72CCF}" type="datetimeFigureOut">
              <a:rPr lang="en-US" smtClean="0"/>
              <a:t>3/13/2014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2396251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54EB14-A26F-425E-B91D-8A713BE72CCF}" type="datetimeFigureOut">
              <a:rPr lang="en-US" smtClean="0"/>
              <a:t>3/13/2014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A87E54-A353-4D24-AD65-61BF9165CA79}" type="slidenum">
              <a:rPr lang="en-US" smtClean="0"/>
              <a:t>‹#›</a:t>
            </a:fld>
            <a:endParaRPr lang="en-US"/>
          </a:p>
        </p:txBody>
      </p:sp>
    </p:spTree>
    <p:extLst>
      <p:ext uri="{BB962C8B-B14F-4D97-AF65-F5344CB8AC3E}">
        <p14:creationId xmlns:p14="http://schemas.microsoft.com/office/powerpoint/2010/main" val="3068256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EF54EB14-A26F-425E-B91D-8A713BE72CCF}" type="datetimeFigureOut">
              <a:rPr lang="en-US" smtClean="0"/>
              <a:t>3/13/2014</a:t>
            </a:fld>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34A87E54-A353-4D24-AD65-61BF9165CA79}" type="slidenum">
              <a:rPr lang="en-US" smtClean="0"/>
              <a:t>‹#›</a:t>
            </a:fld>
            <a:endParaRPr lang="en-US"/>
          </a:p>
        </p:txBody>
      </p:sp>
    </p:spTree>
    <p:extLst>
      <p:ext uri="{BB962C8B-B14F-4D97-AF65-F5344CB8AC3E}">
        <p14:creationId xmlns:p14="http://schemas.microsoft.com/office/powerpoint/2010/main" val="14985858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29453" y="115409"/>
            <a:ext cx="4039339" cy="1138773"/>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3400" dirty="0" smtClean="0">
                <a:latin typeface="Berlin Sans FB" panose="020E0602020502020306" pitchFamily="34" charset="0"/>
              </a:rPr>
              <a:t>DNA Extraction: A User’s Manual </a:t>
            </a:r>
            <a:endParaRPr lang="en-US" sz="3400" dirty="0">
              <a:latin typeface="Berlin Sans FB" panose="020E0602020502020306" pitchFamily="34" charset="0"/>
            </a:endParaRPr>
          </a:p>
        </p:txBody>
      </p:sp>
      <p:sp>
        <p:nvSpPr>
          <p:cNvPr id="7" name="TextBox 6"/>
          <p:cNvSpPr txBox="1"/>
          <p:nvPr/>
        </p:nvSpPr>
        <p:spPr>
          <a:xfrm>
            <a:off x="6139274" y="5291163"/>
            <a:ext cx="1863580" cy="86106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200" dirty="0" smtClean="0"/>
              <a:t>Margarita Hernandez </a:t>
            </a:r>
          </a:p>
          <a:p>
            <a:pPr algn="ctr"/>
            <a:r>
              <a:rPr lang="en-US" sz="1200" dirty="0" smtClean="0"/>
              <a:t>Instruction Manual </a:t>
            </a:r>
          </a:p>
          <a:p>
            <a:pPr algn="ctr"/>
            <a:r>
              <a:rPr lang="en-US" sz="1200" dirty="0" smtClean="0"/>
              <a:t>ENC3254</a:t>
            </a:r>
          </a:p>
          <a:p>
            <a:pPr algn="ctr"/>
            <a:r>
              <a:rPr lang="en-US" sz="1200" dirty="0" smtClean="0"/>
              <a:t>02/28/14</a:t>
            </a:r>
            <a:endParaRPr lang="en-US" sz="1200" dirty="0"/>
          </a:p>
        </p:txBody>
      </p:sp>
      <p:sp>
        <p:nvSpPr>
          <p:cNvPr id="8" name="TextBox 7"/>
          <p:cNvSpPr txBox="1"/>
          <p:nvPr/>
        </p:nvSpPr>
        <p:spPr>
          <a:xfrm>
            <a:off x="5144468" y="1507838"/>
            <a:ext cx="3409307" cy="600164"/>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100" i="1" dirty="0" smtClean="0">
                <a:solidFill>
                  <a:schemeClr val="tx1"/>
                </a:solidFill>
              </a:rPr>
              <a:t>A step by step guide on how to effectively prepare, extract and store DNA from plant material for a first-time user</a:t>
            </a:r>
            <a:endParaRPr lang="en-US" sz="1100" i="1" dirty="0">
              <a:solidFill>
                <a:schemeClr val="tx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1597" y="2432870"/>
            <a:ext cx="4039339" cy="2286222"/>
          </a:xfrm>
          <a:prstGeom prst="rect">
            <a:avLst/>
          </a:prstGeom>
          <a:ln w="57150">
            <a:solidFill>
              <a:srgbClr val="9B2D1F"/>
            </a:solidFill>
          </a:ln>
        </p:spPr>
      </p:pic>
      <p:sp>
        <p:nvSpPr>
          <p:cNvPr id="9" name="TextBox 8"/>
          <p:cNvSpPr txBox="1"/>
          <p:nvPr/>
        </p:nvSpPr>
        <p:spPr>
          <a:xfrm>
            <a:off x="686378" y="185701"/>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About this Manual</a:t>
            </a:r>
            <a:endParaRPr lang="en-US" sz="2400" u="sng" dirty="0">
              <a:latin typeface="Berlin Sans FB" panose="020E0602020502020306" pitchFamily="34" charset="0"/>
            </a:endParaRPr>
          </a:p>
        </p:txBody>
      </p:sp>
      <p:sp>
        <p:nvSpPr>
          <p:cNvPr id="10" name="TextBox 9"/>
          <p:cNvSpPr txBox="1"/>
          <p:nvPr/>
        </p:nvSpPr>
        <p:spPr>
          <a:xfrm>
            <a:off x="964874" y="1944752"/>
            <a:ext cx="3172120" cy="210826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n-US" sz="1000" dirty="0" smtClean="0"/>
              <a:t>This manual was created for the purpose of guiding individuals who have not previously conducted a DNA extraction. Users are expected to know several techniques, such as how to properly pipet and where the reagents and equipment are stored in the laboratory. This specific manual can be used for users working at the </a:t>
            </a:r>
            <a:r>
              <a:rPr lang="en-US" sz="1000" dirty="0" err="1" smtClean="0"/>
              <a:t>Soltis</a:t>
            </a:r>
            <a:r>
              <a:rPr lang="en-US" sz="1000" dirty="0" smtClean="0"/>
              <a:t> Lab at the Florida Museum of Natural History, as the images were taken in this laboratory. Users from other plant laboratories will also find this manual useful in extracting DNA from their plant tissue as it is specifically catered to the botanical fields. </a:t>
            </a:r>
          </a:p>
          <a:p>
            <a:r>
              <a:rPr lang="en-US" sz="100" dirty="0" smtClean="0"/>
              <a:t> </a:t>
            </a:r>
            <a:endParaRPr lang="en-US" sz="950" dirty="0" smtClean="0"/>
          </a:p>
        </p:txBody>
      </p:sp>
      <p:sp>
        <p:nvSpPr>
          <p:cNvPr id="11" name="TextBox 10"/>
          <p:cNvSpPr txBox="1"/>
          <p:nvPr/>
        </p:nvSpPr>
        <p:spPr>
          <a:xfrm>
            <a:off x="66327" y="6604536"/>
            <a:ext cx="337351" cy="215444"/>
          </a:xfrm>
          <a:prstGeom prst="rect">
            <a:avLst/>
          </a:prstGeom>
          <a:noFill/>
        </p:spPr>
        <p:txBody>
          <a:bodyPr wrap="square" rtlCol="0">
            <a:spAutoFit/>
          </a:bodyPr>
          <a:lstStyle/>
          <a:p>
            <a:r>
              <a:rPr lang="en-US" sz="800" dirty="0" smtClean="0"/>
              <a:t>14</a:t>
            </a:r>
          </a:p>
        </p:txBody>
      </p:sp>
    </p:spTree>
    <p:extLst>
      <p:ext uri="{BB962C8B-B14F-4D97-AF65-F5344CB8AC3E}">
        <p14:creationId xmlns:p14="http://schemas.microsoft.com/office/powerpoint/2010/main" val="2128927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747208" y="6604536"/>
            <a:ext cx="337351" cy="215444"/>
          </a:xfrm>
          <a:prstGeom prst="rect">
            <a:avLst/>
          </a:prstGeom>
          <a:noFill/>
        </p:spPr>
        <p:txBody>
          <a:bodyPr wrap="square" rtlCol="0">
            <a:spAutoFit/>
          </a:bodyPr>
          <a:lstStyle/>
          <a:p>
            <a:r>
              <a:rPr lang="en-US" sz="800" dirty="0" smtClean="0"/>
              <a:t>13</a:t>
            </a:r>
          </a:p>
        </p:txBody>
      </p:sp>
      <p:sp>
        <p:nvSpPr>
          <p:cNvPr id="3" name="TextBox 2"/>
          <p:cNvSpPr txBox="1"/>
          <p:nvPr/>
        </p:nvSpPr>
        <p:spPr>
          <a:xfrm>
            <a:off x="686378" y="185701"/>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Table of Contents</a:t>
            </a:r>
            <a:endParaRPr lang="en-US" sz="2400" u="sng" dirty="0">
              <a:latin typeface="Berlin Sans FB" panose="020E0602020502020306" pitchFamily="34" charset="0"/>
            </a:endParaRPr>
          </a:p>
        </p:txBody>
      </p:sp>
      <p:sp>
        <p:nvSpPr>
          <p:cNvPr id="8" name="TextBox 7"/>
          <p:cNvSpPr txBox="1"/>
          <p:nvPr/>
        </p:nvSpPr>
        <p:spPr>
          <a:xfrm>
            <a:off x="648441" y="1951672"/>
            <a:ext cx="3445373" cy="1785104"/>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smtClean="0"/>
              <a:t>Needed Materials…………………………………………...1</a:t>
            </a:r>
          </a:p>
          <a:p>
            <a:endParaRPr lang="en-US" sz="1000" dirty="0" smtClean="0"/>
          </a:p>
          <a:p>
            <a:r>
              <a:rPr lang="en-US" sz="1000" dirty="0" smtClean="0"/>
              <a:t>Make the CTAB Mixture……………………………………2</a:t>
            </a:r>
          </a:p>
          <a:p>
            <a:endParaRPr lang="en-US" sz="1000" dirty="0" smtClean="0"/>
          </a:p>
          <a:p>
            <a:r>
              <a:rPr lang="en-US" sz="1000" dirty="0" smtClean="0"/>
              <a:t>Prepare Your Leaf Material………………………………..3</a:t>
            </a:r>
          </a:p>
          <a:p>
            <a:endParaRPr lang="en-US" sz="1000" dirty="0" smtClean="0"/>
          </a:p>
          <a:p>
            <a:r>
              <a:rPr lang="en-US" sz="1000" dirty="0" smtClean="0"/>
              <a:t>Extract the DNA……………………………………………..4</a:t>
            </a:r>
          </a:p>
          <a:p>
            <a:endParaRPr lang="en-US" sz="1000" dirty="0" smtClean="0"/>
          </a:p>
          <a:p>
            <a:r>
              <a:rPr lang="en-US" sz="1000" dirty="0" smtClean="0"/>
              <a:t>Storage………………………………………………………13</a:t>
            </a:r>
          </a:p>
          <a:p>
            <a:endParaRPr lang="en-US" sz="1000" dirty="0"/>
          </a:p>
          <a:p>
            <a:r>
              <a:rPr lang="en-US" sz="1000" dirty="0" smtClean="0"/>
              <a:t>About this Manual………………………………………….14</a:t>
            </a:r>
          </a:p>
        </p:txBody>
      </p:sp>
      <p:sp>
        <p:nvSpPr>
          <p:cNvPr id="10" name="TextBox 9"/>
          <p:cNvSpPr txBox="1"/>
          <p:nvPr/>
        </p:nvSpPr>
        <p:spPr>
          <a:xfrm>
            <a:off x="5143678" y="176823"/>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Storage</a:t>
            </a:r>
            <a:endParaRPr lang="en-US" sz="2400" u="sng" dirty="0">
              <a:latin typeface="Berlin Sans FB" panose="020E0602020502020306" pitchFamily="34" charset="0"/>
            </a:endParaRPr>
          </a:p>
        </p:txBody>
      </p:sp>
      <p:sp>
        <p:nvSpPr>
          <p:cNvPr id="9" name="TextBox 8"/>
          <p:cNvSpPr txBox="1"/>
          <p:nvPr/>
        </p:nvSpPr>
        <p:spPr>
          <a:xfrm>
            <a:off x="66327" y="6604536"/>
            <a:ext cx="337351" cy="215444"/>
          </a:xfrm>
          <a:prstGeom prst="rect">
            <a:avLst/>
          </a:prstGeom>
          <a:noFill/>
        </p:spPr>
        <p:txBody>
          <a:bodyPr wrap="square" rtlCol="0">
            <a:spAutoFit/>
          </a:bodyPr>
          <a:lstStyle/>
          <a:p>
            <a:r>
              <a:rPr lang="en-US" sz="800" dirty="0" err="1"/>
              <a:t>i</a:t>
            </a:r>
            <a:endParaRPr lang="en-US" sz="800"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5628" y="2460560"/>
            <a:ext cx="1720255" cy="968440"/>
          </a:xfrm>
          <a:prstGeom prst="rect">
            <a:avLst/>
          </a:prstGeom>
          <a:ln w="57150">
            <a:solidFill>
              <a:srgbClr val="9B2D1F"/>
            </a:solidFill>
          </a:ln>
        </p:spPr>
      </p:pic>
      <p:sp>
        <p:nvSpPr>
          <p:cNvPr id="11" name="TextBox 10"/>
          <p:cNvSpPr txBox="1"/>
          <p:nvPr/>
        </p:nvSpPr>
        <p:spPr>
          <a:xfrm>
            <a:off x="4939260" y="1199567"/>
            <a:ext cx="2087455" cy="4039567"/>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950" b="1" dirty="0"/>
              <a:t>1. Once the pellet has dried overnight, place the tubes back onto the holding </a:t>
            </a:r>
            <a:r>
              <a:rPr lang="en-US" sz="950" b="1" dirty="0" smtClean="0"/>
              <a:t>rack.</a:t>
            </a:r>
            <a:endParaRPr lang="en-US" sz="950" b="1" dirty="0"/>
          </a:p>
          <a:p>
            <a:pPr lvl="0"/>
            <a:endParaRPr lang="en-US" sz="950" b="1" dirty="0" smtClean="0"/>
          </a:p>
          <a:p>
            <a:pPr lvl="0"/>
            <a:r>
              <a:rPr lang="en-US" sz="950" b="1" dirty="0" smtClean="0"/>
              <a:t>2</a:t>
            </a:r>
            <a:r>
              <a:rPr lang="en-US" sz="950" b="1" dirty="0"/>
              <a:t>. In each tube, pipet 30 microliters of autoclaved water into each </a:t>
            </a:r>
            <a:r>
              <a:rPr lang="en-US" sz="950" b="1" dirty="0" smtClean="0"/>
              <a:t>tube.</a:t>
            </a:r>
          </a:p>
          <a:p>
            <a:pPr marL="171450" lvl="0" indent="-171450">
              <a:buFont typeface="Arial" panose="020B0604020202020204" pitchFamily="34" charset="0"/>
              <a:buChar char="•"/>
            </a:pPr>
            <a:r>
              <a:rPr lang="en-US" sz="950" dirty="0" smtClean="0"/>
              <a:t>The </a:t>
            </a:r>
            <a:r>
              <a:rPr lang="en-US" sz="950" dirty="0"/>
              <a:t>DNA will dissolve into the water and this will allow you to dilute it later if necessary</a:t>
            </a:r>
          </a:p>
          <a:p>
            <a:pPr lvl="0"/>
            <a:endParaRPr lang="en-US" sz="950" b="1" dirty="0" smtClean="0"/>
          </a:p>
          <a:p>
            <a:pPr lvl="0"/>
            <a:r>
              <a:rPr lang="en-US" sz="950" b="1" dirty="0" smtClean="0"/>
              <a:t>3</a:t>
            </a:r>
            <a:r>
              <a:rPr lang="en-US" sz="950" b="1" dirty="0"/>
              <a:t>. Close the lids of the tubes and let them sit in the oven at </a:t>
            </a:r>
            <a:r>
              <a:rPr lang="en-US" sz="950" b="1" dirty="0" smtClean="0"/>
              <a:t>37° </a:t>
            </a:r>
            <a:r>
              <a:rPr lang="en-US" sz="950" b="1" dirty="0"/>
              <a:t>Celsius for 15 </a:t>
            </a:r>
            <a:r>
              <a:rPr lang="en-US" sz="950" b="1" dirty="0" smtClean="0"/>
              <a:t>minutes.</a:t>
            </a:r>
            <a:endParaRPr lang="en-US" sz="950" b="1" dirty="0"/>
          </a:p>
          <a:p>
            <a:pPr marL="171450" lvl="0" indent="-171450">
              <a:buFont typeface="Arial" panose="020B0604020202020204" pitchFamily="34" charset="0"/>
              <a:buChar char="•"/>
            </a:pPr>
            <a:r>
              <a:rPr lang="en-US" sz="950" dirty="0"/>
              <a:t>The heat of the oven will cause the DNA to mix more quickly and make the DNA available to do more </a:t>
            </a:r>
            <a:r>
              <a:rPr lang="en-US" sz="950" dirty="0" smtClean="0"/>
              <a:t>work.</a:t>
            </a:r>
          </a:p>
          <a:p>
            <a:pPr lvl="0"/>
            <a:endParaRPr lang="en-US" sz="950" b="1" dirty="0" smtClean="0"/>
          </a:p>
          <a:p>
            <a:pPr lvl="0"/>
            <a:r>
              <a:rPr lang="en-US" sz="950" b="1" dirty="0" smtClean="0"/>
              <a:t>4</a:t>
            </a:r>
            <a:r>
              <a:rPr lang="en-US" sz="950" b="1" dirty="0"/>
              <a:t>. Place the tubes in the refrigerator of the lab and let them sit for at least 4 hours before </a:t>
            </a:r>
            <a:r>
              <a:rPr lang="en-US" sz="950" b="1" dirty="0" smtClean="0"/>
              <a:t>use.</a:t>
            </a:r>
          </a:p>
          <a:p>
            <a:pPr marL="171450" lvl="0" indent="-171450">
              <a:buFont typeface="Arial" panose="020B0604020202020204" pitchFamily="34" charset="0"/>
              <a:buChar char="•"/>
            </a:pPr>
            <a:r>
              <a:rPr lang="en-US" sz="950" dirty="0" smtClean="0"/>
              <a:t>This </a:t>
            </a:r>
            <a:r>
              <a:rPr lang="en-US" sz="950" dirty="0"/>
              <a:t>step ensures that the DNA is fully mixed with water and there is no DNA still stuck at the bottom of the tube</a:t>
            </a:r>
          </a:p>
        </p:txBody>
      </p:sp>
      <p:sp>
        <p:nvSpPr>
          <p:cNvPr id="14" name="TextBox 13"/>
          <p:cNvSpPr txBox="1"/>
          <p:nvPr/>
        </p:nvSpPr>
        <p:spPr>
          <a:xfrm>
            <a:off x="7195628" y="3542190"/>
            <a:ext cx="1720255" cy="27699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Turn the tubes right side up and place back into your holding </a:t>
            </a:r>
            <a:r>
              <a:rPr lang="en-US" sz="600" dirty="0" smtClean="0"/>
              <a:t>rack.</a:t>
            </a:r>
            <a:endParaRPr lang="en-US" sz="600" dirty="0"/>
          </a:p>
        </p:txBody>
      </p:sp>
    </p:spTree>
    <p:extLst>
      <p:ext uri="{BB962C8B-B14F-4D97-AF65-F5344CB8AC3E}">
        <p14:creationId xmlns:p14="http://schemas.microsoft.com/office/powerpoint/2010/main" val="2554343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95445" y="176823"/>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 </a:t>
            </a:r>
            <a:endParaRPr lang="en-US" sz="2400" u="sng" dirty="0">
              <a:latin typeface="Berlin Sans FB" panose="020E0602020502020306" pitchFamily="34" charset="0"/>
            </a:endParaRPr>
          </a:p>
        </p:txBody>
      </p:sp>
      <p:sp>
        <p:nvSpPr>
          <p:cNvPr id="9" name="TextBox 8"/>
          <p:cNvSpPr txBox="1"/>
          <p:nvPr/>
        </p:nvSpPr>
        <p:spPr>
          <a:xfrm>
            <a:off x="5125212" y="176823"/>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Needed Materials</a:t>
            </a:r>
            <a:endParaRPr lang="en-US" sz="2400" u="sng" dirty="0">
              <a:latin typeface="Berlin Sans FB" panose="020E0602020502020306" pitchFamily="34" charset="0"/>
            </a:endParaRPr>
          </a:p>
        </p:txBody>
      </p:sp>
      <p:sp>
        <p:nvSpPr>
          <p:cNvPr id="10" name="TextBox 9"/>
          <p:cNvSpPr txBox="1"/>
          <p:nvPr/>
        </p:nvSpPr>
        <p:spPr>
          <a:xfrm>
            <a:off x="4950949" y="1305328"/>
            <a:ext cx="1859014" cy="1862048"/>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950" u="sng" dirty="0" smtClean="0"/>
              <a:t>Reagents:</a:t>
            </a:r>
          </a:p>
          <a:p>
            <a:endParaRPr lang="en-US" sz="950" dirty="0" smtClean="0"/>
          </a:p>
          <a:p>
            <a:r>
              <a:rPr lang="en-US" sz="950" dirty="0" smtClean="0"/>
              <a:t>CTAB </a:t>
            </a:r>
            <a:r>
              <a:rPr lang="en-US" sz="950" dirty="0"/>
              <a:t>buffer</a:t>
            </a:r>
          </a:p>
          <a:p>
            <a:r>
              <a:rPr lang="en-US" sz="950" dirty="0"/>
              <a:t>PVP (</a:t>
            </a:r>
            <a:r>
              <a:rPr lang="en-US" sz="950" dirty="0" err="1"/>
              <a:t>polyvinylpyrrolidone</a:t>
            </a:r>
            <a:r>
              <a:rPr lang="en-US" sz="950" dirty="0"/>
              <a:t>) </a:t>
            </a:r>
          </a:p>
          <a:p>
            <a:r>
              <a:rPr lang="en-US" sz="950" dirty="0"/>
              <a:t>β-</a:t>
            </a:r>
            <a:r>
              <a:rPr lang="en-US" sz="950" dirty="0" err="1"/>
              <a:t>mercaptoethanol</a:t>
            </a:r>
            <a:r>
              <a:rPr lang="en-US" sz="950" dirty="0"/>
              <a:t> </a:t>
            </a:r>
          </a:p>
          <a:p>
            <a:r>
              <a:rPr lang="en-US" sz="950" dirty="0"/>
              <a:t>24:1 Chloroform to </a:t>
            </a:r>
            <a:r>
              <a:rPr lang="en-US" sz="950" dirty="0" err="1" smtClean="0"/>
              <a:t>Isoamyl</a:t>
            </a:r>
            <a:r>
              <a:rPr lang="en-US" sz="950" dirty="0" smtClean="0"/>
              <a:t>- </a:t>
            </a:r>
            <a:r>
              <a:rPr lang="en-US" sz="950" dirty="0"/>
              <a:t>Alcohol </a:t>
            </a:r>
          </a:p>
          <a:p>
            <a:r>
              <a:rPr lang="en-US" sz="950" dirty="0"/>
              <a:t>Isopropanol </a:t>
            </a:r>
          </a:p>
          <a:p>
            <a:r>
              <a:rPr lang="en-US" sz="950" dirty="0"/>
              <a:t>7.5 M Ammonium Acetate </a:t>
            </a:r>
          </a:p>
          <a:p>
            <a:r>
              <a:rPr lang="en-US" sz="950" dirty="0"/>
              <a:t>70% ethanol</a:t>
            </a:r>
          </a:p>
          <a:p>
            <a:r>
              <a:rPr lang="en-US" sz="950" dirty="0"/>
              <a:t>95% ethanol </a:t>
            </a:r>
            <a:endParaRPr lang="en-US" sz="950" dirty="0" smtClean="0"/>
          </a:p>
          <a:p>
            <a:r>
              <a:rPr lang="en-US" sz="950" dirty="0" smtClean="0"/>
              <a:t>Autoclaved water </a:t>
            </a:r>
            <a:endParaRPr lang="en-US" sz="100" dirty="0" smtClean="0"/>
          </a:p>
          <a:p>
            <a:r>
              <a:rPr lang="en-US" sz="100" dirty="0" smtClean="0"/>
              <a:t> </a:t>
            </a:r>
            <a:endParaRPr lang="en-US" sz="950" dirty="0" smtClean="0"/>
          </a:p>
        </p:txBody>
      </p:sp>
      <p:sp>
        <p:nvSpPr>
          <p:cNvPr id="11" name="TextBox 10"/>
          <p:cNvSpPr txBox="1"/>
          <p:nvPr/>
        </p:nvSpPr>
        <p:spPr>
          <a:xfrm>
            <a:off x="4950949" y="3349468"/>
            <a:ext cx="1859014" cy="969496"/>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950" u="sng" dirty="0"/>
              <a:t>Equipment</a:t>
            </a:r>
            <a:r>
              <a:rPr lang="en-US" sz="950" u="sng" dirty="0" smtClean="0"/>
              <a:t>:</a:t>
            </a:r>
          </a:p>
          <a:p>
            <a:endParaRPr lang="en-US" sz="950" u="sng" dirty="0"/>
          </a:p>
          <a:p>
            <a:r>
              <a:rPr lang="en-US" sz="950" dirty="0"/>
              <a:t>Tissue grinder</a:t>
            </a:r>
          </a:p>
          <a:p>
            <a:r>
              <a:rPr lang="en-US" sz="950" dirty="0"/>
              <a:t>Hot water bath </a:t>
            </a:r>
          </a:p>
          <a:p>
            <a:r>
              <a:rPr lang="en-US" sz="950" dirty="0"/>
              <a:t>24 tube centrifuge</a:t>
            </a:r>
          </a:p>
          <a:p>
            <a:r>
              <a:rPr lang="en-US" sz="950" dirty="0"/>
              <a:t>Vortex </a:t>
            </a:r>
          </a:p>
        </p:txBody>
      </p:sp>
      <p:sp>
        <p:nvSpPr>
          <p:cNvPr id="12" name="TextBox 11"/>
          <p:cNvSpPr txBox="1"/>
          <p:nvPr/>
        </p:nvSpPr>
        <p:spPr>
          <a:xfrm>
            <a:off x="6968134" y="1303335"/>
            <a:ext cx="1859014" cy="1877437"/>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950" u="sng" dirty="0" smtClean="0"/>
              <a:t>Supplies</a:t>
            </a:r>
            <a:r>
              <a:rPr lang="en-US" sz="950" u="sng" dirty="0"/>
              <a:t>:</a:t>
            </a:r>
          </a:p>
          <a:p>
            <a:endParaRPr lang="en-US" sz="950" dirty="0"/>
          </a:p>
          <a:p>
            <a:r>
              <a:rPr lang="en-US" sz="950" dirty="0"/>
              <a:t>12 </a:t>
            </a:r>
            <a:r>
              <a:rPr lang="en-US" sz="950" dirty="0" err="1"/>
              <a:t>eppendorf</a:t>
            </a:r>
            <a:r>
              <a:rPr lang="en-US" sz="950" dirty="0"/>
              <a:t> tubes </a:t>
            </a:r>
          </a:p>
          <a:p>
            <a:r>
              <a:rPr lang="en-US" sz="950" dirty="0" smtClean="0"/>
              <a:t>Holding rack</a:t>
            </a:r>
            <a:endParaRPr lang="en-US" sz="950" dirty="0"/>
          </a:p>
          <a:p>
            <a:r>
              <a:rPr lang="en-US" sz="950" dirty="0"/>
              <a:t>Glass jar with screw-able lid </a:t>
            </a:r>
          </a:p>
          <a:p>
            <a:r>
              <a:rPr lang="en-US" sz="950" dirty="0"/>
              <a:t>20 </a:t>
            </a:r>
            <a:r>
              <a:rPr lang="en-US" sz="950" dirty="0" smtClean="0"/>
              <a:t>mL </a:t>
            </a:r>
            <a:r>
              <a:rPr lang="en-US" sz="950" dirty="0"/>
              <a:t>graduate cylinder </a:t>
            </a:r>
          </a:p>
          <a:p>
            <a:r>
              <a:rPr lang="en-US" sz="950" dirty="0"/>
              <a:t>Weigh boat </a:t>
            </a:r>
          </a:p>
          <a:p>
            <a:r>
              <a:rPr lang="en-US" sz="950" dirty="0"/>
              <a:t>Zirconia glass beads </a:t>
            </a:r>
          </a:p>
          <a:p>
            <a:r>
              <a:rPr lang="en-US" sz="950" dirty="0" smtClean="0"/>
              <a:t>1000 and 200 microliter-pipets </a:t>
            </a:r>
          </a:p>
          <a:p>
            <a:r>
              <a:rPr lang="en-US" sz="950" dirty="0" smtClean="0"/>
              <a:t>Large </a:t>
            </a:r>
            <a:r>
              <a:rPr lang="en-US" sz="950" dirty="0"/>
              <a:t>Kim Wipes </a:t>
            </a:r>
          </a:p>
          <a:p>
            <a:r>
              <a:rPr lang="en-US" sz="950" dirty="0"/>
              <a:t>Glass beaker </a:t>
            </a:r>
            <a:endParaRPr lang="en-US" sz="950" dirty="0" smtClean="0"/>
          </a:p>
          <a:p>
            <a:endParaRPr lang="en-US" sz="200" dirty="0">
              <a:latin typeface="Berlin Sans FB" panose="020E0602020502020306" pitchFamily="34" charset="0"/>
            </a:endParaRPr>
          </a:p>
        </p:txBody>
      </p:sp>
      <p:sp>
        <p:nvSpPr>
          <p:cNvPr id="13" name="TextBox 12"/>
          <p:cNvSpPr txBox="1"/>
          <p:nvPr/>
        </p:nvSpPr>
        <p:spPr>
          <a:xfrm>
            <a:off x="6968134" y="3422565"/>
            <a:ext cx="1859014" cy="823302"/>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950" u="sng" dirty="0" smtClean="0"/>
              <a:t>Attire</a:t>
            </a:r>
          </a:p>
          <a:p>
            <a:endParaRPr lang="en-US" sz="950" u="sng" dirty="0"/>
          </a:p>
          <a:p>
            <a:r>
              <a:rPr lang="en-US" sz="950" dirty="0" smtClean="0"/>
              <a:t>Gloves</a:t>
            </a:r>
          </a:p>
          <a:p>
            <a:r>
              <a:rPr lang="en-US" sz="950" dirty="0" smtClean="0"/>
              <a:t>Closed toed shoes </a:t>
            </a:r>
          </a:p>
          <a:p>
            <a:r>
              <a:rPr lang="en-US" sz="950" dirty="0" smtClean="0"/>
              <a:t>Long pants </a:t>
            </a:r>
          </a:p>
        </p:txBody>
      </p:sp>
      <p:sp>
        <p:nvSpPr>
          <p:cNvPr id="14" name="TextBox 13"/>
          <p:cNvSpPr txBox="1"/>
          <p:nvPr/>
        </p:nvSpPr>
        <p:spPr>
          <a:xfrm>
            <a:off x="403678" y="1303335"/>
            <a:ext cx="3837560" cy="2139047"/>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31. Place </a:t>
            </a:r>
            <a:r>
              <a:rPr lang="en-US" sz="950" b="1" dirty="0"/>
              <a:t>the test tube holder with the tubes in the center of the Kim Wipe. </a:t>
            </a:r>
            <a:endParaRPr lang="en-US" sz="950" b="1" dirty="0" smtClean="0"/>
          </a:p>
          <a:p>
            <a:pPr lvl="0"/>
            <a:endParaRPr lang="en-US" sz="950" b="1" dirty="0"/>
          </a:p>
          <a:p>
            <a:pPr lvl="0"/>
            <a:r>
              <a:rPr lang="en-US" sz="950" b="1" dirty="0" smtClean="0"/>
              <a:t>32. Grab </a:t>
            </a:r>
            <a:r>
              <a:rPr lang="en-US" sz="950" b="1" dirty="0"/>
              <a:t>each tube and pour off the remaining liquid. </a:t>
            </a:r>
          </a:p>
          <a:p>
            <a:pPr marL="171450" lvl="0" indent="-171450">
              <a:buFont typeface="Arial" panose="020B0604020202020204" pitchFamily="34" charset="0"/>
              <a:buChar char="•"/>
            </a:pPr>
            <a:r>
              <a:rPr lang="en-US" sz="950" dirty="0" smtClean="0"/>
              <a:t>Be especially careful in this step not to lose the DNA pellet. It is now more visible but it can easily fall out of the tube. </a:t>
            </a:r>
          </a:p>
          <a:p>
            <a:pPr lvl="0"/>
            <a:endParaRPr lang="en-US" sz="950" b="1" dirty="0"/>
          </a:p>
          <a:p>
            <a:pPr lvl="0"/>
            <a:r>
              <a:rPr lang="en-US" sz="950" b="1" dirty="0" smtClean="0"/>
              <a:t>33. Invert </a:t>
            </a:r>
            <a:r>
              <a:rPr lang="en-US" sz="950" b="1" dirty="0"/>
              <a:t>the tube against the test tube </a:t>
            </a:r>
            <a:r>
              <a:rPr lang="en-US" sz="950" b="1" dirty="0" smtClean="0"/>
              <a:t>rack.</a:t>
            </a:r>
            <a:endParaRPr lang="en-US" sz="950" b="1" dirty="0"/>
          </a:p>
          <a:p>
            <a:pPr marL="171450" lvl="0" indent="-171450">
              <a:buFont typeface="Arial" panose="020B0604020202020204" pitchFamily="34" charset="0"/>
              <a:buChar char="•"/>
            </a:pPr>
            <a:r>
              <a:rPr lang="en-US" sz="950" dirty="0" smtClean="0"/>
              <a:t>This </a:t>
            </a:r>
            <a:r>
              <a:rPr lang="en-US" sz="950" dirty="0"/>
              <a:t>will allow the pellet to dry</a:t>
            </a:r>
            <a:r>
              <a:rPr lang="en-US" sz="950" dirty="0" smtClean="0"/>
              <a:t>.</a:t>
            </a:r>
          </a:p>
          <a:p>
            <a:pPr marL="628650" lvl="1" indent="-171450">
              <a:buFont typeface="Arial" panose="020B0604020202020204" pitchFamily="34" charset="0"/>
              <a:buChar char="•"/>
            </a:pPr>
            <a:endParaRPr lang="en-US" sz="950" b="1" dirty="0"/>
          </a:p>
          <a:p>
            <a:pPr lvl="0"/>
            <a:r>
              <a:rPr lang="en-US" sz="950" b="1" dirty="0" smtClean="0"/>
              <a:t>34. Do </a:t>
            </a:r>
            <a:r>
              <a:rPr lang="en-US" sz="950" b="1" dirty="0"/>
              <a:t>this for every tube and allow it to sit overnight</a:t>
            </a:r>
            <a:r>
              <a:rPr lang="en-US" sz="950" b="1" dirty="0" smtClean="0"/>
              <a:t>.</a:t>
            </a:r>
          </a:p>
          <a:p>
            <a:pPr lvl="0"/>
            <a:endParaRPr lang="en-US" sz="950" b="1" dirty="0"/>
          </a:p>
          <a:p>
            <a:r>
              <a:rPr lang="en-US" sz="950" b="1" dirty="0" smtClean="0"/>
              <a:t>35. Dispose </a:t>
            </a:r>
            <a:r>
              <a:rPr lang="en-US" sz="950" b="1" dirty="0"/>
              <a:t>of the liquid inside of the beaker in an ethanol waste container.</a:t>
            </a:r>
          </a:p>
        </p:txBody>
      </p:sp>
      <p:sp>
        <p:nvSpPr>
          <p:cNvPr id="15" name="TextBox 14"/>
          <p:cNvSpPr txBox="1"/>
          <p:nvPr/>
        </p:nvSpPr>
        <p:spPr>
          <a:xfrm>
            <a:off x="8747208" y="6604536"/>
            <a:ext cx="337351" cy="215444"/>
          </a:xfrm>
          <a:prstGeom prst="rect">
            <a:avLst/>
          </a:prstGeom>
          <a:noFill/>
        </p:spPr>
        <p:txBody>
          <a:bodyPr wrap="square" rtlCol="0">
            <a:spAutoFit/>
          </a:bodyPr>
          <a:lstStyle/>
          <a:p>
            <a:r>
              <a:rPr lang="en-US" sz="800" dirty="0"/>
              <a:t> </a:t>
            </a:r>
            <a:r>
              <a:rPr lang="en-US" sz="800" dirty="0" smtClean="0"/>
              <a:t>1</a:t>
            </a:r>
          </a:p>
        </p:txBody>
      </p:sp>
      <p:sp>
        <p:nvSpPr>
          <p:cNvPr id="16" name="TextBox 15"/>
          <p:cNvSpPr txBox="1"/>
          <p:nvPr/>
        </p:nvSpPr>
        <p:spPr>
          <a:xfrm>
            <a:off x="66327" y="6604536"/>
            <a:ext cx="337351" cy="215444"/>
          </a:xfrm>
          <a:prstGeom prst="rect">
            <a:avLst/>
          </a:prstGeom>
          <a:noFill/>
        </p:spPr>
        <p:txBody>
          <a:bodyPr wrap="square" rtlCol="0">
            <a:spAutoFit/>
          </a:bodyPr>
          <a:lstStyle/>
          <a:p>
            <a:r>
              <a:rPr lang="en-US" sz="800" dirty="0" smtClean="0"/>
              <a:t>12</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195" y="3907313"/>
            <a:ext cx="3226526" cy="1816414"/>
          </a:xfrm>
          <a:prstGeom prst="rect">
            <a:avLst/>
          </a:prstGeom>
          <a:ln w="57150">
            <a:solidFill>
              <a:srgbClr val="9B2D1F"/>
            </a:solidFill>
          </a:ln>
        </p:spPr>
      </p:pic>
      <p:sp>
        <p:nvSpPr>
          <p:cNvPr id="17" name="TextBox 16"/>
          <p:cNvSpPr txBox="1"/>
          <p:nvPr/>
        </p:nvSpPr>
        <p:spPr>
          <a:xfrm>
            <a:off x="695445" y="5923200"/>
            <a:ext cx="3240276" cy="27699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The image above shoes the tubes inverted so that the DNA pellet can dry. The DNA pellet is located at the tip of each tube. </a:t>
            </a:r>
            <a:endParaRPr lang="en-US" sz="600" dirty="0"/>
          </a:p>
        </p:txBody>
      </p:sp>
    </p:spTree>
    <p:extLst>
      <p:ext uri="{BB962C8B-B14F-4D97-AF65-F5344CB8AC3E}">
        <p14:creationId xmlns:p14="http://schemas.microsoft.com/office/powerpoint/2010/main" val="1802471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43678" y="176823"/>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 </a:t>
            </a:r>
            <a:endParaRPr lang="en-US" sz="2400" u="sng" dirty="0">
              <a:latin typeface="Berlin Sans FB" panose="020E0602020502020306" pitchFamily="34" charset="0"/>
            </a:endParaRPr>
          </a:p>
        </p:txBody>
      </p:sp>
      <p:sp>
        <p:nvSpPr>
          <p:cNvPr id="10" name="TextBox 9"/>
          <p:cNvSpPr txBox="1"/>
          <p:nvPr/>
        </p:nvSpPr>
        <p:spPr>
          <a:xfrm>
            <a:off x="519300" y="183829"/>
            <a:ext cx="3547307" cy="461665"/>
          </a:xfrm>
          <a:prstGeom prst="rect">
            <a:avLst/>
          </a:prstGeom>
          <a:noFill/>
        </p:spPr>
        <p:txBody>
          <a:bodyPr wrap="square" rtlCol="0">
            <a:spAutoFit/>
          </a:bodyPr>
          <a:lstStyle/>
          <a:p>
            <a:pPr algn="ctr"/>
            <a:r>
              <a:rPr lang="en-US" sz="2400" u="sng" dirty="0" smtClean="0">
                <a:latin typeface="Berlin Sans FB" panose="020E0602020502020306" pitchFamily="34" charset="0"/>
              </a:rPr>
              <a:t>Make the CTAB Mixture</a:t>
            </a:r>
            <a:endParaRPr lang="en-US" sz="2400" u="sng" dirty="0">
              <a:latin typeface="Berlin Sans FB" panose="020E0602020502020306" pitchFamily="34" charset="0"/>
            </a:endParaRPr>
          </a:p>
        </p:txBody>
      </p:sp>
      <p:sp>
        <p:nvSpPr>
          <p:cNvPr id="11" name="TextBox 10"/>
          <p:cNvSpPr txBox="1"/>
          <p:nvPr/>
        </p:nvSpPr>
        <p:spPr>
          <a:xfrm>
            <a:off x="400659" y="925605"/>
            <a:ext cx="2241655" cy="4785926"/>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marR="0" lvl="0">
              <a:lnSpc>
                <a:spcPct val="107000"/>
              </a:lnSpc>
              <a:spcBef>
                <a:spcPts val="0"/>
              </a:spcBef>
              <a:spcAft>
                <a:spcPts val="0"/>
              </a:spcAft>
            </a:pPr>
            <a:r>
              <a:rPr lang="en-US" sz="950" b="1" dirty="0" smtClean="0">
                <a:ea typeface="Calibri" panose="020F0502020204030204" pitchFamily="34" charset="0"/>
                <a:cs typeface="Times New Roman" panose="02020603050405020304" pitchFamily="18" charset="0"/>
              </a:rPr>
              <a:t>1. Find a pair of gloves that properly fits your hand size.</a:t>
            </a:r>
          </a:p>
          <a:p>
            <a:pPr marL="171450" marR="0" lvl="0" indent="-171450">
              <a:lnSpc>
                <a:spcPct val="107000"/>
              </a:lnSpc>
              <a:spcBef>
                <a:spcPts val="0"/>
              </a:spcBef>
              <a:spcAft>
                <a:spcPts val="0"/>
              </a:spcAft>
              <a:buFont typeface="Arial" panose="020B0604020202020204" pitchFamily="34" charset="0"/>
              <a:buChar char="•"/>
            </a:pPr>
            <a:r>
              <a:rPr lang="en-US" sz="950" dirty="0" smtClean="0">
                <a:ea typeface="Calibri" panose="020F0502020204030204" pitchFamily="34" charset="0"/>
                <a:cs typeface="Times New Roman" panose="02020603050405020304" pitchFamily="18" charset="0"/>
              </a:rPr>
              <a:t>Keep these gloves on throughout the entire procedure. This protects not only your hands from any possible damaging reagents but also prevents your samples from becoming contaminated. </a:t>
            </a:r>
          </a:p>
          <a:p>
            <a:pPr lvl="1">
              <a:lnSpc>
                <a:spcPct val="107000"/>
              </a:lnSpc>
            </a:pPr>
            <a:endParaRPr lang="en-US" sz="950" dirty="0" smtClean="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950" b="1" dirty="0" smtClean="0">
                <a:ea typeface="Calibri" panose="020F0502020204030204" pitchFamily="34" charset="0"/>
                <a:cs typeface="Times New Roman" panose="02020603050405020304" pitchFamily="18" charset="0"/>
              </a:rPr>
              <a:t>2. Use </a:t>
            </a:r>
            <a:r>
              <a:rPr lang="en-US" sz="950" b="1" dirty="0">
                <a:ea typeface="Calibri" panose="020F0502020204030204" pitchFamily="34" charset="0"/>
                <a:cs typeface="Times New Roman" panose="02020603050405020304" pitchFamily="18" charset="0"/>
              </a:rPr>
              <a:t>a glass jar that has a screw-able lid and add 17 </a:t>
            </a:r>
            <a:r>
              <a:rPr lang="en-US" sz="950" b="1" dirty="0" smtClean="0">
                <a:ea typeface="Calibri" panose="020F0502020204030204" pitchFamily="34" charset="0"/>
                <a:cs typeface="Times New Roman" panose="02020603050405020304" pitchFamily="18" charset="0"/>
              </a:rPr>
              <a:t>mL </a:t>
            </a:r>
            <a:r>
              <a:rPr lang="en-US" sz="950" b="1" dirty="0">
                <a:ea typeface="Calibri" panose="020F0502020204030204" pitchFamily="34" charset="0"/>
                <a:cs typeface="Times New Roman" panose="02020603050405020304" pitchFamily="18" charset="0"/>
              </a:rPr>
              <a:t>of CTAB </a:t>
            </a:r>
            <a:r>
              <a:rPr lang="en-US" sz="950" b="1" dirty="0" smtClean="0">
                <a:ea typeface="Calibri" panose="020F0502020204030204" pitchFamily="34" charset="0"/>
                <a:cs typeface="Times New Roman" panose="02020603050405020304" pitchFamily="18" charset="0"/>
              </a:rPr>
              <a:t>buffer.</a:t>
            </a:r>
          </a:p>
          <a:p>
            <a:pPr marL="171450" marR="0" lvl="0" indent="-171450">
              <a:lnSpc>
                <a:spcPct val="107000"/>
              </a:lnSpc>
              <a:spcBef>
                <a:spcPts val="0"/>
              </a:spcBef>
              <a:spcAft>
                <a:spcPts val="0"/>
              </a:spcAft>
              <a:buFont typeface="Arial" panose="020B0604020202020204" pitchFamily="34" charset="0"/>
              <a:buChar char="•"/>
            </a:pPr>
            <a:r>
              <a:rPr lang="en-US" sz="950" dirty="0" smtClean="0">
                <a:ea typeface="Calibri" panose="020F0502020204030204" pitchFamily="34" charset="0"/>
                <a:cs typeface="Times New Roman" panose="02020603050405020304" pitchFamily="18" charset="0"/>
              </a:rPr>
              <a:t>You </a:t>
            </a:r>
            <a:r>
              <a:rPr lang="en-US" sz="950" dirty="0">
                <a:ea typeface="Calibri" panose="020F0502020204030204" pitchFamily="34" charset="0"/>
                <a:cs typeface="Times New Roman" panose="02020603050405020304" pitchFamily="18" charset="0"/>
              </a:rPr>
              <a:t>may use </a:t>
            </a:r>
            <a:r>
              <a:rPr lang="en-US" sz="950" dirty="0" smtClean="0">
                <a:ea typeface="Calibri" panose="020F0502020204030204" pitchFamily="34" charset="0"/>
                <a:cs typeface="Times New Roman" panose="02020603050405020304" pitchFamily="18" charset="0"/>
              </a:rPr>
              <a:t>the 20 mL </a:t>
            </a:r>
            <a:r>
              <a:rPr lang="en-US" sz="950" dirty="0">
                <a:ea typeface="Calibri" panose="020F0502020204030204" pitchFamily="34" charset="0"/>
                <a:cs typeface="Times New Roman" panose="02020603050405020304" pitchFamily="18" charset="0"/>
              </a:rPr>
              <a:t>graduated cylinder to measure out the CTAB buffer </a:t>
            </a:r>
            <a:endParaRPr lang="en-US" sz="950" dirty="0" smtClean="0">
              <a:ea typeface="Calibri" panose="020F0502020204030204" pitchFamily="34" charset="0"/>
              <a:cs typeface="Times New Roman" panose="02020603050405020304" pitchFamily="18" charset="0"/>
            </a:endParaRPr>
          </a:p>
          <a:p>
            <a:pPr marR="0" lvl="1">
              <a:lnSpc>
                <a:spcPct val="107000"/>
              </a:lnSpc>
              <a:spcBef>
                <a:spcPts val="0"/>
              </a:spcBef>
              <a:spcAft>
                <a:spcPts val="0"/>
              </a:spcAft>
            </a:pPr>
            <a:endParaRPr lang="en-US" sz="950"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950" b="1" dirty="0" smtClean="0">
                <a:ea typeface="Calibri" panose="020F0502020204030204" pitchFamily="34" charset="0"/>
                <a:cs typeface="Times New Roman" panose="02020603050405020304" pitchFamily="18" charset="0"/>
              </a:rPr>
              <a:t>3. Weight </a:t>
            </a:r>
            <a:r>
              <a:rPr lang="en-US" sz="950" b="1" dirty="0">
                <a:ea typeface="Calibri" panose="020F0502020204030204" pitchFamily="34" charset="0"/>
                <a:cs typeface="Times New Roman" panose="02020603050405020304" pitchFamily="18" charset="0"/>
              </a:rPr>
              <a:t>out 0.68 grams of PVP on a weigh boat and add to CTAB in the glass </a:t>
            </a:r>
            <a:r>
              <a:rPr lang="en-US" sz="950" b="1" dirty="0" smtClean="0">
                <a:ea typeface="Calibri" panose="020F0502020204030204" pitchFamily="34" charset="0"/>
                <a:cs typeface="Times New Roman" panose="02020603050405020304" pitchFamily="18" charset="0"/>
              </a:rPr>
              <a:t>jar.</a:t>
            </a:r>
          </a:p>
          <a:p>
            <a:pPr marL="171450" marR="0" lvl="0" indent="-171450">
              <a:lnSpc>
                <a:spcPct val="107000"/>
              </a:lnSpc>
              <a:spcBef>
                <a:spcPts val="0"/>
              </a:spcBef>
              <a:spcAft>
                <a:spcPts val="0"/>
              </a:spcAft>
              <a:buFont typeface="Arial" panose="020B0604020202020204" pitchFamily="34" charset="0"/>
              <a:buChar char="•"/>
            </a:pPr>
            <a:r>
              <a:rPr lang="en-US" sz="950" dirty="0" smtClean="0">
                <a:ea typeface="Calibri" panose="020F0502020204030204" pitchFamily="34" charset="0"/>
                <a:cs typeface="Times New Roman" panose="02020603050405020304" pitchFamily="18" charset="0"/>
              </a:rPr>
              <a:t>The PVP will float on top of the CTAB mixture at first. This is ok. </a:t>
            </a:r>
          </a:p>
          <a:p>
            <a:pPr lvl="1">
              <a:lnSpc>
                <a:spcPct val="107000"/>
              </a:lnSpc>
            </a:pPr>
            <a:endParaRPr lang="en-US" sz="950"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950" b="1" dirty="0" smtClean="0">
                <a:ea typeface="Calibri" panose="020F0502020204030204" pitchFamily="34" charset="0"/>
                <a:cs typeface="Times New Roman" panose="02020603050405020304" pitchFamily="18" charset="0"/>
              </a:rPr>
              <a:t>4. Turn </a:t>
            </a:r>
            <a:r>
              <a:rPr lang="en-US" sz="950" b="1" dirty="0">
                <a:ea typeface="Calibri" panose="020F0502020204030204" pitchFamily="34" charset="0"/>
                <a:cs typeface="Times New Roman" panose="02020603050405020304" pitchFamily="18" charset="0"/>
              </a:rPr>
              <a:t>on the water bath and set it to </a:t>
            </a:r>
            <a:r>
              <a:rPr lang="en-US" sz="950" b="1" dirty="0" smtClean="0">
                <a:ea typeface="Calibri" panose="020F0502020204030204" pitchFamily="34" charset="0"/>
                <a:cs typeface="Times New Roman" panose="02020603050405020304" pitchFamily="18" charset="0"/>
              </a:rPr>
              <a:t>55° Celsius.</a:t>
            </a:r>
          </a:p>
          <a:p>
            <a:pPr marR="0" lvl="0">
              <a:lnSpc>
                <a:spcPct val="107000"/>
              </a:lnSpc>
              <a:spcBef>
                <a:spcPts val="0"/>
              </a:spcBef>
              <a:spcAft>
                <a:spcPts val="0"/>
              </a:spcAft>
            </a:pPr>
            <a:endParaRPr lang="en-US" sz="950" b="1"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950" b="1" dirty="0" smtClean="0">
                <a:ea typeface="Calibri" panose="020F0502020204030204" pitchFamily="34" charset="0"/>
                <a:cs typeface="Times New Roman" panose="02020603050405020304" pitchFamily="18" charset="0"/>
              </a:rPr>
              <a:t>5. Place </a:t>
            </a:r>
            <a:r>
              <a:rPr lang="en-US" sz="950" b="1" dirty="0">
                <a:ea typeface="Calibri" panose="020F0502020204030204" pitchFamily="34" charset="0"/>
                <a:cs typeface="Times New Roman" panose="02020603050405020304" pitchFamily="18" charset="0"/>
              </a:rPr>
              <a:t>and tighten the lid on the jar and set it on the water </a:t>
            </a:r>
            <a:r>
              <a:rPr lang="en-US" sz="950" b="1" dirty="0" smtClean="0">
                <a:ea typeface="Calibri" panose="020F0502020204030204" pitchFamily="34" charset="0"/>
                <a:cs typeface="Times New Roman" panose="02020603050405020304" pitchFamily="18" charset="0"/>
              </a:rPr>
              <a:t>bath.</a:t>
            </a:r>
          </a:p>
          <a:p>
            <a:pPr marL="171450" marR="0" lvl="0" indent="-171450">
              <a:lnSpc>
                <a:spcPct val="107000"/>
              </a:lnSpc>
              <a:spcBef>
                <a:spcPts val="0"/>
              </a:spcBef>
              <a:spcAft>
                <a:spcPts val="0"/>
              </a:spcAft>
              <a:buFont typeface="Arial" panose="020B0604020202020204" pitchFamily="34" charset="0"/>
              <a:buChar char="•"/>
            </a:pPr>
            <a:r>
              <a:rPr lang="en-US" sz="950" dirty="0" smtClean="0">
                <a:ea typeface="Calibri" panose="020F0502020204030204" pitchFamily="34" charset="0"/>
                <a:cs typeface="Times New Roman" panose="02020603050405020304" pitchFamily="18" charset="0"/>
              </a:rPr>
              <a:t>The mixture can only properly mix when it is set to a high temperature </a:t>
            </a:r>
            <a:endParaRPr lang="en-US" sz="950" dirty="0">
              <a:effectLst/>
              <a:ea typeface="Calibri" panose="020F0502020204030204" pitchFamily="34" charset="0"/>
              <a:cs typeface="Times New Roman" panose="02020603050405020304" pitchFamily="18" charset="0"/>
            </a:endParaRPr>
          </a:p>
        </p:txBody>
      </p:sp>
      <p:sp>
        <p:nvSpPr>
          <p:cNvPr id="7" name="TextBox 6"/>
          <p:cNvSpPr txBox="1"/>
          <p:nvPr/>
        </p:nvSpPr>
        <p:spPr>
          <a:xfrm>
            <a:off x="4909648" y="1037142"/>
            <a:ext cx="3837560" cy="1992853"/>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27. Centrifuge </a:t>
            </a:r>
            <a:r>
              <a:rPr lang="en-US" sz="950" b="1" dirty="0"/>
              <a:t>the tubes again for 5 minutes. </a:t>
            </a:r>
            <a:endParaRPr lang="en-US" sz="950" b="1" dirty="0" smtClean="0"/>
          </a:p>
          <a:p>
            <a:pPr lvl="0"/>
            <a:endParaRPr lang="en-US" sz="950" b="1" dirty="0"/>
          </a:p>
          <a:p>
            <a:pPr lvl="0"/>
            <a:r>
              <a:rPr lang="en-US" sz="950" b="1" dirty="0" smtClean="0"/>
              <a:t>28. Complete </a:t>
            </a:r>
            <a:r>
              <a:rPr lang="en-US" sz="950" b="1" dirty="0"/>
              <a:t>steps 24-27 </a:t>
            </a:r>
            <a:r>
              <a:rPr lang="en-US" sz="950" b="1" dirty="0" smtClean="0"/>
              <a:t>again.</a:t>
            </a:r>
          </a:p>
          <a:p>
            <a:pPr lvl="0"/>
            <a:endParaRPr lang="en-US" sz="950" b="1" dirty="0"/>
          </a:p>
          <a:p>
            <a:pPr lvl="0"/>
            <a:r>
              <a:rPr lang="en-US" sz="950" b="1" dirty="0" smtClean="0"/>
              <a:t>29. While </a:t>
            </a:r>
            <a:r>
              <a:rPr lang="en-US" sz="950" b="1" dirty="0"/>
              <a:t>the tubes are centrifuging, find an area in your lab bay where you can let the tubes sit overnight. Place a clean large sized Kim Wipe onto the spot where you will place your tubes. </a:t>
            </a:r>
            <a:endParaRPr lang="en-US" sz="950" b="1" dirty="0" smtClean="0"/>
          </a:p>
          <a:p>
            <a:pPr lvl="0"/>
            <a:endParaRPr lang="en-US" sz="950" b="1" dirty="0"/>
          </a:p>
          <a:p>
            <a:pPr lvl="0"/>
            <a:r>
              <a:rPr lang="en-US" sz="950" b="1" dirty="0" smtClean="0"/>
              <a:t>30. Once </a:t>
            </a:r>
            <a:r>
              <a:rPr lang="en-US" sz="950" b="1" dirty="0"/>
              <a:t>the tubes are done centrifuging, place the tubes in your test tube holder and take them to the Kim Wipe on your lab bay. Make sure to also bring the beaker you have been using to dispose the liquid. </a:t>
            </a:r>
          </a:p>
        </p:txBody>
      </p:sp>
      <p:sp>
        <p:nvSpPr>
          <p:cNvPr id="8" name="TextBox 7"/>
          <p:cNvSpPr txBox="1"/>
          <p:nvPr/>
        </p:nvSpPr>
        <p:spPr>
          <a:xfrm>
            <a:off x="8747208" y="6604536"/>
            <a:ext cx="337351" cy="215444"/>
          </a:xfrm>
          <a:prstGeom prst="rect">
            <a:avLst/>
          </a:prstGeom>
          <a:noFill/>
        </p:spPr>
        <p:txBody>
          <a:bodyPr wrap="square" rtlCol="0">
            <a:spAutoFit/>
          </a:bodyPr>
          <a:lstStyle/>
          <a:p>
            <a:r>
              <a:rPr lang="en-US" sz="800" dirty="0" smtClean="0"/>
              <a:t>11</a:t>
            </a:r>
          </a:p>
        </p:txBody>
      </p:sp>
      <p:sp>
        <p:nvSpPr>
          <p:cNvPr id="9" name="TextBox 8"/>
          <p:cNvSpPr txBox="1"/>
          <p:nvPr/>
        </p:nvSpPr>
        <p:spPr>
          <a:xfrm>
            <a:off x="66327" y="6604536"/>
            <a:ext cx="337351" cy="215444"/>
          </a:xfrm>
          <a:prstGeom prst="rect">
            <a:avLst/>
          </a:prstGeom>
          <a:noFill/>
        </p:spPr>
        <p:txBody>
          <a:bodyPr wrap="square" rtlCol="0">
            <a:spAutoFit/>
          </a:bodyPr>
          <a:lstStyle/>
          <a:p>
            <a:r>
              <a:rPr lang="en-US" sz="800" dirty="0" err="1" smtClean="0"/>
              <a:t>2</a:t>
            </a:r>
            <a:endParaRPr lang="en-US" sz="800"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549136" y="1466989"/>
            <a:ext cx="2012846" cy="1133158"/>
          </a:xfrm>
          <a:prstGeom prst="rect">
            <a:avLst/>
          </a:prstGeom>
          <a:ln w="57150">
            <a:solidFill>
              <a:srgbClr val="9B2D1F"/>
            </a:solidFill>
          </a:ln>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641" y="4653884"/>
            <a:ext cx="1469836" cy="827463"/>
          </a:xfrm>
          <a:prstGeom prst="rect">
            <a:avLst/>
          </a:prstGeom>
          <a:ln w="57150">
            <a:solidFill>
              <a:srgbClr val="9B2D1F"/>
            </a:solidFill>
          </a:ln>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2305" y="3631474"/>
            <a:ext cx="3632246" cy="2044820"/>
          </a:xfrm>
          <a:prstGeom prst="rect">
            <a:avLst/>
          </a:prstGeom>
          <a:ln w="57150">
            <a:solidFill>
              <a:srgbClr val="9B2D1F"/>
            </a:solidFill>
          </a:ln>
        </p:spPr>
      </p:pic>
      <p:sp>
        <p:nvSpPr>
          <p:cNvPr id="12" name="TextBox 11"/>
          <p:cNvSpPr txBox="1"/>
          <p:nvPr/>
        </p:nvSpPr>
        <p:spPr>
          <a:xfrm>
            <a:off x="2988980" y="3188207"/>
            <a:ext cx="1133158" cy="369332"/>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The glass jar where you will mix your CTAB and </a:t>
            </a:r>
            <a:r>
              <a:rPr lang="en-US" sz="600" dirty="0" smtClean="0"/>
              <a:t>PVP. </a:t>
            </a:r>
            <a:endParaRPr lang="en-US" sz="600" dirty="0"/>
          </a:p>
        </p:txBody>
      </p:sp>
      <p:sp>
        <p:nvSpPr>
          <p:cNvPr id="13" name="TextBox 12"/>
          <p:cNvSpPr txBox="1"/>
          <p:nvPr/>
        </p:nvSpPr>
        <p:spPr>
          <a:xfrm>
            <a:off x="2797563" y="5592808"/>
            <a:ext cx="1492914" cy="27699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The water bath used to heat up your glass jar and to incubate your </a:t>
            </a:r>
            <a:r>
              <a:rPr lang="en-US" sz="600" dirty="0" smtClean="0"/>
              <a:t>tubes.</a:t>
            </a:r>
            <a:endParaRPr lang="en-US" sz="600" dirty="0"/>
          </a:p>
        </p:txBody>
      </p:sp>
      <p:sp>
        <p:nvSpPr>
          <p:cNvPr id="14" name="TextBox 13"/>
          <p:cNvSpPr txBox="1"/>
          <p:nvPr/>
        </p:nvSpPr>
        <p:spPr>
          <a:xfrm>
            <a:off x="5012305" y="5805297"/>
            <a:ext cx="3632246" cy="27699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The Kim Wipe should be large enough to fit the entire holding rack. The one pictured here is folded in </a:t>
            </a:r>
            <a:r>
              <a:rPr lang="en-US" sz="600" dirty="0" smtClean="0"/>
              <a:t>half.</a:t>
            </a:r>
            <a:endParaRPr lang="en-US" sz="600" dirty="0"/>
          </a:p>
        </p:txBody>
      </p:sp>
    </p:spTree>
    <p:extLst>
      <p:ext uri="{BB962C8B-B14F-4D97-AF65-F5344CB8AC3E}">
        <p14:creationId xmlns:p14="http://schemas.microsoft.com/office/powerpoint/2010/main" val="225237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72296" y="176823"/>
            <a:ext cx="3548975"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 </a:t>
            </a:r>
            <a:endParaRPr lang="en-US" sz="2400" u="sng" dirty="0">
              <a:latin typeface="Berlin Sans FB" panose="020E0602020502020306" pitchFamily="34" charset="0"/>
            </a:endParaRPr>
          </a:p>
        </p:txBody>
      </p:sp>
      <p:sp>
        <p:nvSpPr>
          <p:cNvPr id="10" name="TextBox 9"/>
          <p:cNvSpPr txBox="1"/>
          <p:nvPr/>
        </p:nvSpPr>
        <p:spPr>
          <a:xfrm>
            <a:off x="4880312" y="176823"/>
            <a:ext cx="372215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Prepare Your Leaf Material </a:t>
            </a:r>
            <a:endParaRPr lang="en-US" sz="2400" u="sng" dirty="0">
              <a:latin typeface="Berlin Sans FB" panose="020E0602020502020306" pitchFamily="34" charset="0"/>
            </a:endParaRPr>
          </a:p>
        </p:txBody>
      </p:sp>
      <p:sp>
        <p:nvSpPr>
          <p:cNvPr id="8" name="TextBox 7"/>
          <p:cNvSpPr txBox="1"/>
          <p:nvPr/>
        </p:nvSpPr>
        <p:spPr>
          <a:xfrm>
            <a:off x="528003" y="1859236"/>
            <a:ext cx="1790696" cy="257762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24. Once </a:t>
            </a:r>
            <a:r>
              <a:rPr lang="en-US" sz="950" b="1" dirty="0"/>
              <a:t>the tubes are done centrifuging, remove the liquid in the same fashion as step 20</a:t>
            </a:r>
            <a:r>
              <a:rPr lang="en-US" sz="950" b="1" dirty="0" smtClean="0"/>
              <a:t>.</a:t>
            </a:r>
          </a:p>
          <a:p>
            <a:pPr lvl="0"/>
            <a:endParaRPr lang="en-US" sz="950" b="1" dirty="0"/>
          </a:p>
          <a:p>
            <a:pPr lvl="0"/>
            <a:r>
              <a:rPr lang="en-US" sz="950" b="1" dirty="0" smtClean="0"/>
              <a:t>25. Add </a:t>
            </a:r>
            <a:r>
              <a:rPr lang="en-US" sz="950" b="1" dirty="0"/>
              <a:t>700 microliters of 95% ethanol to each tube</a:t>
            </a:r>
            <a:r>
              <a:rPr lang="en-US" sz="950" b="1" dirty="0" smtClean="0"/>
              <a:t>.</a:t>
            </a:r>
          </a:p>
          <a:p>
            <a:pPr lvl="0"/>
            <a:endParaRPr lang="en-US" sz="950" b="1" dirty="0"/>
          </a:p>
          <a:p>
            <a:pPr lvl="0"/>
            <a:r>
              <a:rPr lang="en-US" sz="950" b="1" dirty="0" smtClean="0"/>
              <a:t>26. Vortex </a:t>
            </a:r>
            <a:r>
              <a:rPr lang="en-US" sz="950" b="1" dirty="0"/>
              <a:t>the tubes and try to get the pellet suspended from the </a:t>
            </a:r>
            <a:r>
              <a:rPr lang="en-US" sz="950" b="1" dirty="0" smtClean="0"/>
              <a:t>bottom.</a:t>
            </a:r>
          </a:p>
          <a:p>
            <a:pPr marL="171450" lvl="0" indent="-171450">
              <a:buFont typeface="Arial" panose="020B0604020202020204" pitchFamily="34" charset="0"/>
              <a:buChar char="•"/>
            </a:pPr>
            <a:r>
              <a:rPr lang="en-US" sz="950" dirty="0" smtClean="0"/>
              <a:t>You </a:t>
            </a:r>
            <a:r>
              <a:rPr lang="en-US" sz="950" dirty="0"/>
              <a:t>should now be able to see the pellet. It will look like a white oval shape attached to the bottom of your tube.</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p:cNvSpPr txBox="1"/>
          <p:nvPr/>
        </p:nvSpPr>
        <p:spPr>
          <a:xfrm>
            <a:off x="8747208" y="6604536"/>
            <a:ext cx="337351" cy="215444"/>
          </a:xfrm>
          <a:prstGeom prst="rect">
            <a:avLst/>
          </a:prstGeom>
          <a:noFill/>
        </p:spPr>
        <p:txBody>
          <a:bodyPr wrap="square" rtlCol="0">
            <a:spAutoFit/>
          </a:bodyPr>
          <a:lstStyle/>
          <a:p>
            <a:r>
              <a:rPr lang="en-US" sz="800" dirty="0" smtClean="0"/>
              <a:t>3</a:t>
            </a:r>
          </a:p>
        </p:txBody>
      </p:sp>
      <p:sp>
        <p:nvSpPr>
          <p:cNvPr id="12" name="TextBox 11"/>
          <p:cNvSpPr txBox="1"/>
          <p:nvPr/>
        </p:nvSpPr>
        <p:spPr>
          <a:xfrm>
            <a:off x="66327" y="6604536"/>
            <a:ext cx="337351" cy="215444"/>
          </a:xfrm>
          <a:prstGeom prst="rect">
            <a:avLst/>
          </a:prstGeom>
          <a:noFill/>
        </p:spPr>
        <p:txBody>
          <a:bodyPr wrap="square" rtlCol="0">
            <a:spAutoFit/>
          </a:bodyPr>
          <a:lstStyle/>
          <a:p>
            <a:r>
              <a:rPr lang="en-US" sz="800" dirty="0" smtClean="0"/>
              <a:t>10</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flipH="1">
            <a:off x="6982463" y="4201908"/>
            <a:ext cx="1486521" cy="836856"/>
          </a:xfrm>
          <a:prstGeom prst="rect">
            <a:avLst/>
          </a:prstGeom>
          <a:ln w="57150">
            <a:solidFill>
              <a:srgbClr val="9B2D1F"/>
            </a:solidFill>
          </a:ln>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9091" y="5446492"/>
            <a:ext cx="1452111" cy="817485"/>
          </a:xfrm>
          <a:prstGeom prst="rect">
            <a:avLst/>
          </a:prstGeom>
          <a:ln w="57150">
            <a:solidFill>
              <a:srgbClr val="9B2D1F"/>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898720" y="2535325"/>
            <a:ext cx="3062797" cy="1724241"/>
          </a:xfrm>
          <a:prstGeom prst="rect">
            <a:avLst/>
          </a:prstGeom>
          <a:ln w="57150">
            <a:solidFill>
              <a:srgbClr val="9B2D1F"/>
            </a:solidFill>
          </a:ln>
        </p:spPr>
      </p:pic>
      <p:sp>
        <p:nvSpPr>
          <p:cNvPr id="15" name="TextBox 14"/>
          <p:cNvSpPr txBox="1"/>
          <p:nvPr/>
        </p:nvSpPr>
        <p:spPr>
          <a:xfrm>
            <a:off x="4797036" y="884207"/>
            <a:ext cx="2296223" cy="4316566"/>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07000"/>
              </a:lnSpc>
            </a:pPr>
            <a:r>
              <a:rPr lang="en-US" sz="950" b="1" dirty="0" smtClean="0">
                <a:ea typeface="Calibri" panose="020F0502020204030204" pitchFamily="34" charset="0"/>
                <a:cs typeface="Times New Roman" panose="02020603050405020304" pitchFamily="18" charset="0"/>
              </a:rPr>
              <a:t>1. Get 8, 1.7 mL Eppendorf tubes and set them inside of a test tube rack.</a:t>
            </a:r>
          </a:p>
          <a:p>
            <a:pPr>
              <a:lnSpc>
                <a:spcPct val="107000"/>
              </a:lnSpc>
            </a:pPr>
            <a:endParaRPr lang="en-US" sz="950" b="1" dirty="0" smtClean="0">
              <a:ea typeface="Calibri" panose="020F0502020204030204" pitchFamily="34" charset="0"/>
              <a:cs typeface="Times New Roman" panose="02020603050405020304" pitchFamily="18" charset="0"/>
            </a:endParaRPr>
          </a:p>
          <a:p>
            <a:pPr>
              <a:lnSpc>
                <a:spcPct val="107000"/>
              </a:lnSpc>
            </a:pPr>
            <a:r>
              <a:rPr lang="en-US" sz="950" b="1" dirty="0" smtClean="0">
                <a:ea typeface="Calibri" panose="020F0502020204030204" pitchFamily="34" charset="0"/>
                <a:cs typeface="Times New Roman" panose="02020603050405020304" pitchFamily="18" charset="0"/>
              </a:rPr>
              <a:t>2. Number the tubes 1-8.</a:t>
            </a:r>
          </a:p>
          <a:p>
            <a:pPr>
              <a:lnSpc>
                <a:spcPct val="107000"/>
              </a:lnSpc>
            </a:pPr>
            <a:endParaRPr lang="en-US" sz="950" b="1" dirty="0" smtClean="0">
              <a:ea typeface="Calibri" panose="020F0502020204030204" pitchFamily="34" charset="0"/>
              <a:cs typeface="Times New Roman" panose="02020603050405020304" pitchFamily="18" charset="0"/>
            </a:endParaRPr>
          </a:p>
          <a:p>
            <a:pPr>
              <a:lnSpc>
                <a:spcPct val="107000"/>
              </a:lnSpc>
            </a:pPr>
            <a:r>
              <a:rPr lang="en-US" sz="950" b="1" dirty="0" smtClean="0">
                <a:ea typeface="Calibri" panose="020F0502020204030204" pitchFamily="34" charset="0"/>
                <a:cs typeface="Times New Roman" panose="02020603050405020304" pitchFamily="18" charset="0"/>
              </a:rPr>
              <a:t>3</a:t>
            </a:r>
            <a:r>
              <a:rPr lang="en-US" sz="950" b="1" dirty="0">
                <a:ea typeface="Calibri" panose="020F0502020204030204" pitchFamily="34" charset="0"/>
                <a:cs typeface="Times New Roman" panose="02020603050405020304" pitchFamily="18" charset="0"/>
              </a:rPr>
              <a:t>. In each tube, place 3-4 glass </a:t>
            </a:r>
            <a:r>
              <a:rPr lang="en-US" sz="950" b="1" dirty="0" smtClean="0">
                <a:ea typeface="Calibri" panose="020F0502020204030204" pitchFamily="34" charset="0"/>
                <a:cs typeface="Times New Roman" panose="02020603050405020304" pitchFamily="18" charset="0"/>
              </a:rPr>
              <a:t>beads. </a:t>
            </a:r>
          </a:p>
          <a:p>
            <a:pPr marR="0" lvl="0">
              <a:lnSpc>
                <a:spcPct val="107000"/>
              </a:lnSpc>
              <a:spcBef>
                <a:spcPts val="0"/>
              </a:spcBef>
              <a:spcAft>
                <a:spcPts val="0"/>
              </a:spcAft>
            </a:pPr>
            <a:endParaRPr lang="en-US" sz="950" b="1" dirty="0" smtClean="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950" b="1" dirty="0" smtClean="0">
                <a:ea typeface="Calibri" panose="020F0502020204030204" pitchFamily="34" charset="0"/>
                <a:cs typeface="Times New Roman" panose="02020603050405020304" pitchFamily="18" charset="0"/>
              </a:rPr>
              <a:t>4</a:t>
            </a:r>
            <a:r>
              <a:rPr lang="en-US" sz="950" b="1" dirty="0">
                <a:ea typeface="Calibri" panose="020F0502020204030204" pitchFamily="34" charset="0"/>
                <a:cs typeface="Times New Roman" panose="02020603050405020304" pitchFamily="18" charset="0"/>
              </a:rPr>
              <a:t>. Separate the leaf material into small pieces and place them inside of the </a:t>
            </a:r>
            <a:r>
              <a:rPr lang="en-US" sz="950" b="1" dirty="0" smtClean="0">
                <a:ea typeface="Calibri" panose="020F0502020204030204" pitchFamily="34" charset="0"/>
                <a:cs typeface="Times New Roman" panose="02020603050405020304" pitchFamily="18" charset="0"/>
              </a:rPr>
              <a:t>tube.</a:t>
            </a:r>
          </a:p>
          <a:p>
            <a:pPr marL="171450" marR="0" lvl="0" indent="-171450">
              <a:lnSpc>
                <a:spcPct val="107000"/>
              </a:lnSpc>
              <a:spcBef>
                <a:spcPts val="0"/>
              </a:spcBef>
              <a:spcAft>
                <a:spcPts val="0"/>
              </a:spcAft>
              <a:buFont typeface="Arial" panose="020B0604020202020204" pitchFamily="34" charset="0"/>
              <a:buChar char="•"/>
            </a:pPr>
            <a:r>
              <a:rPr lang="en-US" sz="950" dirty="0" smtClean="0">
                <a:ea typeface="Calibri" panose="020F0502020204030204" pitchFamily="34" charset="0"/>
                <a:cs typeface="Times New Roman" panose="02020603050405020304" pitchFamily="18" charset="0"/>
              </a:rPr>
              <a:t>The </a:t>
            </a:r>
            <a:r>
              <a:rPr lang="en-US" sz="950" dirty="0">
                <a:ea typeface="Calibri" panose="020F0502020204030204" pitchFamily="34" charset="0"/>
                <a:cs typeface="Times New Roman" panose="02020603050405020304" pitchFamily="18" charset="0"/>
              </a:rPr>
              <a:t>more material you have, the more DNA you’ll extract. </a:t>
            </a:r>
            <a:endParaRPr lang="en-US" sz="950" dirty="0" smtClean="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950" dirty="0" smtClean="0">
                <a:ea typeface="Calibri" panose="020F0502020204030204" pitchFamily="34" charset="0"/>
                <a:cs typeface="Times New Roman" panose="02020603050405020304" pitchFamily="18" charset="0"/>
              </a:rPr>
              <a:t>As </a:t>
            </a:r>
            <a:r>
              <a:rPr lang="en-US" sz="950" dirty="0">
                <a:ea typeface="Calibri" panose="020F0502020204030204" pitchFamily="34" charset="0"/>
                <a:cs typeface="Times New Roman" panose="02020603050405020304" pitchFamily="18" charset="0"/>
              </a:rPr>
              <a:t>you put the plant material in each tube, write down the name of the species in a notebook according to the number on the tube. This prevents any confusion as to what tube of DNA belongs to each species. </a:t>
            </a:r>
          </a:p>
          <a:p>
            <a:pPr marL="628650" marR="0" lvl="1" indent="-171450">
              <a:lnSpc>
                <a:spcPct val="107000"/>
              </a:lnSpc>
              <a:spcBef>
                <a:spcPts val="0"/>
              </a:spcBef>
              <a:spcAft>
                <a:spcPts val="0"/>
              </a:spcAft>
              <a:buFont typeface="Arial" panose="020B0604020202020204" pitchFamily="34" charset="0"/>
              <a:buChar char="•"/>
            </a:pPr>
            <a:endParaRPr lang="en-US" sz="950" dirty="0" smtClean="0">
              <a:ea typeface="Calibri" panose="020F0502020204030204" pitchFamily="34" charset="0"/>
              <a:cs typeface="Times New Roman" panose="02020603050405020304" pitchFamily="18" charset="0"/>
            </a:endParaRPr>
          </a:p>
          <a:p>
            <a:pPr marL="0" lvl="1">
              <a:lnSpc>
                <a:spcPct val="107000"/>
              </a:lnSpc>
            </a:pPr>
            <a:r>
              <a:rPr lang="en-US" sz="950" b="1" dirty="0">
                <a:ea typeface="Calibri" panose="020F0502020204030204" pitchFamily="34" charset="0"/>
                <a:cs typeface="Times New Roman" panose="02020603050405020304" pitchFamily="18" charset="0"/>
              </a:rPr>
              <a:t>5. Move the tubes with the glass beads and the leaf material into the rack that corresponds to the </a:t>
            </a:r>
            <a:r>
              <a:rPr lang="en-US" sz="950" b="1" dirty="0" smtClean="0">
                <a:ea typeface="Calibri" panose="020F0502020204030204" pitchFamily="34" charset="0"/>
                <a:cs typeface="Times New Roman" panose="02020603050405020304" pitchFamily="18" charset="0"/>
              </a:rPr>
              <a:t>grinder, as shown below.</a:t>
            </a:r>
            <a:endParaRPr lang="en-US" sz="950" b="1" dirty="0">
              <a:ea typeface="Calibri" panose="020F0502020204030204" pitchFamily="34" charset="0"/>
              <a:cs typeface="Times New Roman" panose="02020603050405020304" pitchFamily="18" charset="0"/>
            </a:endParaRPr>
          </a:p>
          <a:p>
            <a:pPr marL="0" marR="0" lvl="1">
              <a:lnSpc>
                <a:spcPct val="107000"/>
              </a:lnSpc>
              <a:spcBef>
                <a:spcPts val="0"/>
              </a:spcBef>
              <a:spcAft>
                <a:spcPts val="0"/>
              </a:spcAft>
            </a:pPr>
            <a:endParaRPr lang="en-US" sz="950" dirty="0" smtClean="0">
              <a:ea typeface="Calibri" panose="020F0502020204030204" pitchFamily="34" charset="0"/>
              <a:cs typeface="Times New Roman" panose="02020603050405020304" pitchFamily="18" charset="0"/>
            </a:endParaRPr>
          </a:p>
        </p:txBody>
      </p:sp>
      <p:sp>
        <p:nvSpPr>
          <p:cNvPr id="18" name="TextBox 17"/>
          <p:cNvSpPr txBox="1"/>
          <p:nvPr/>
        </p:nvSpPr>
        <p:spPr>
          <a:xfrm>
            <a:off x="7338226" y="893404"/>
            <a:ext cx="1592709" cy="1813317"/>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marR="0" lvl="0">
              <a:lnSpc>
                <a:spcPct val="107000"/>
              </a:lnSpc>
              <a:spcBef>
                <a:spcPts val="0"/>
              </a:spcBef>
              <a:spcAft>
                <a:spcPts val="0"/>
              </a:spcAft>
            </a:pPr>
            <a:r>
              <a:rPr lang="en-US" sz="950" b="1" dirty="0">
                <a:ea typeface="Calibri" panose="020F0502020204030204" pitchFamily="34" charset="0"/>
                <a:cs typeface="Times New Roman" panose="02020603050405020304" pitchFamily="18" charset="0"/>
              </a:rPr>
              <a:t>6. Once inside the rack, place it inside of the grinder and tighten the nobs </a:t>
            </a:r>
            <a:r>
              <a:rPr lang="en-US" sz="950" b="1" dirty="0" smtClean="0">
                <a:ea typeface="Calibri" panose="020F0502020204030204" pitchFamily="34" charset="0"/>
                <a:cs typeface="Times New Roman" panose="02020603050405020304" pitchFamily="18" charset="0"/>
              </a:rPr>
              <a:t>accordingly.</a:t>
            </a:r>
          </a:p>
          <a:p>
            <a:pPr marR="0" lvl="0">
              <a:lnSpc>
                <a:spcPct val="107000"/>
              </a:lnSpc>
              <a:spcBef>
                <a:spcPts val="0"/>
              </a:spcBef>
              <a:spcAft>
                <a:spcPts val="0"/>
              </a:spcAft>
            </a:pPr>
            <a:endParaRPr lang="en-US" sz="950" b="1" dirty="0">
              <a:ea typeface="Calibri" panose="020F0502020204030204" pitchFamily="34" charset="0"/>
              <a:cs typeface="Times New Roman" panose="02020603050405020304" pitchFamily="18" charset="0"/>
            </a:endParaRPr>
          </a:p>
          <a:p>
            <a:pPr>
              <a:lnSpc>
                <a:spcPct val="107000"/>
              </a:lnSpc>
            </a:pPr>
            <a:r>
              <a:rPr lang="en-US" sz="950" b="1" dirty="0" smtClean="0">
                <a:ea typeface="Calibri" panose="020F0502020204030204" pitchFamily="34" charset="0"/>
                <a:cs typeface="Times New Roman" panose="02020603050405020304" pitchFamily="18" charset="0"/>
              </a:rPr>
              <a:t>7. </a:t>
            </a:r>
            <a:r>
              <a:rPr lang="en-US" sz="950" b="1" dirty="0">
                <a:ea typeface="Calibri" panose="020F0502020204030204" pitchFamily="34" charset="0"/>
                <a:cs typeface="Times New Roman" panose="02020603050405020304" pitchFamily="18" charset="0"/>
              </a:rPr>
              <a:t>Grind the leaf material for 5 </a:t>
            </a:r>
            <a:r>
              <a:rPr lang="en-US" sz="950" b="1" dirty="0" smtClean="0">
                <a:ea typeface="Calibri" panose="020F0502020204030204" pitchFamily="34" charset="0"/>
                <a:cs typeface="Times New Roman" panose="02020603050405020304" pitchFamily="18" charset="0"/>
              </a:rPr>
              <a:t>minutes.</a:t>
            </a:r>
          </a:p>
          <a:p>
            <a:pPr lvl="0">
              <a:lnSpc>
                <a:spcPct val="107000"/>
              </a:lnSpc>
            </a:pPr>
            <a:r>
              <a:rPr lang="en-US" sz="950" b="1" dirty="0" smtClean="0">
                <a:ea typeface="Calibri" panose="020F0502020204030204" pitchFamily="34" charset="0"/>
                <a:cs typeface="Times New Roman" panose="02020603050405020304" pitchFamily="18" charset="0"/>
              </a:rPr>
              <a:t> </a:t>
            </a:r>
          </a:p>
          <a:p>
            <a:pPr lvl="0">
              <a:lnSpc>
                <a:spcPct val="107000"/>
              </a:lnSpc>
            </a:pPr>
            <a:r>
              <a:rPr lang="en-US" sz="950" b="1" dirty="0" smtClean="0">
                <a:ea typeface="Calibri" panose="020F0502020204030204" pitchFamily="34" charset="0"/>
                <a:cs typeface="Times New Roman" panose="02020603050405020304" pitchFamily="18" charset="0"/>
              </a:rPr>
              <a:t>8</a:t>
            </a:r>
            <a:r>
              <a:rPr lang="en-US" sz="950" b="1" dirty="0">
                <a:ea typeface="Calibri" panose="020F0502020204030204" pitchFamily="34" charset="0"/>
                <a:cs typeface="Times New Roman" panose="02020603050405020304" pitchFamily="18" charset="0"/>
              </a:rPr>
              <a:t>. Place the tubes back in the rack you originally had them </a:t>
            </a:r>
            <a:r>
              <a:rPr lang="en-US" sz="950" b="1" dirty="0" smtClean="0">
                <a:ea typeface="Calibri" panose="020F0502020204030204" pitchFamily="34" charset="0"/>
                <a:cs typeface="Times New Roman" panose="02020603050405020304" pitchFamily="18" charset="0"/>
              </a:rPr>
              <a:t>in.</a:t>
            </a:r>
            <a:endParaRPr lang="en-US" sz="950" b="1" dirty="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859202" y="4201908"/>
            <a:ext cx="1486521" cy="836856"/>
          </a:xfrm>
          <a:prstGeom prst="rect">
            <a:avLst/>
          </a:prstGeom>
          <a:ln w="57150">
            <a:solidFill>
              <a:srgbClr val="9B2D1F"/>
            </a:solidFill>
          </a:ln>
        </p:spPr>
      </p:pic>
      <p:sp>
        <p:nvSpPr>
          <p:cNvPr id="20" name="TextBox 19"/>
          <p:cNvSpPr txBox="1"/>
          <p:nvPr/>
        </p:nvSpPr>
        <p:spPr>
          <a:xfrm>
            <a:off x="2567997" y="5079151"/>
            <a:ext cx="1724241" cy="461665"/>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Make sure to examine the liquid in the glass beaker each time your pour out a tube. If your DNA pellet fell out, use clean forceps to retrieve it.  </a:t>
            </a:r>
            <a:endParaRPr lang="en-US" sz="600" dirty="0"/>
          </a:p>
        </p:txBody>
      </p:sp>
      <p:sp>
        <p:nvSpPr>
          <p:cNvPr id="21" name="TextBox 20"/>
          <p:cNvSpPr txBox="1"/>
          <p:nvPr/>
        </p:nvSpPr>
        <p:spPr>
          <a:xfrm>
            <a:off x="7307295" y="5544044"/>
            <a:ext cx="1713596" cy="461665"/>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The image on the left shows the glass beads at the bottom of the tube. The image on the right shows a good amount of leaf material for the extraction. </a:t>
            </a:r>
            <a:endParaRPr lang="en-US" sz="600" dirty="0"/>
          </a:p>
        </p:txBody>
      </p:sp>
    </p:spTree>
    <p:extLst>
      <p:ext uri="{BB962C8B-B14F-4D97-AF65-F5344CB8AC3E}">
        <p14:creationId xmlns:p14="http://schemas.microsoft.com/office/powerpoint/2010/main" val="812592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43678" y="176823"/>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 </a:t>
            </a:r>
            <a:endParaRPr lang="en-US" sz="2400" u="sng" dirty="0">
              <a:latin typeface="Berlin Sans FB" panose="020E0602020502020306" pitchFamily="34" charset="0"/>
            </a:endParaRPr>
          </a:p>
        </p:txBody>
      </p:sp>
      <p:sp>
        <p:nvSpPr>
          <p:cNvPr id="7" name="TextBox 6"/>
          <p:cNvSpPr txBox="1"/>
          <p:nvPr/>
        </p:nvSpPr>
        <p:spPr>
          <a:xfrm>
            <a:off x="672296" y="176823"/>
            <a:ext cx="3548975"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a:t>
            </a:r>
            <a:endParaRPr lang="en-US" sz="2400" u="sng" dirty="0">
              <a:latin typeface="Berlin Sans FB" panose="020E0602020502020306" pitchFamily="34" charset="0"/>
            </a:endParaRPr>
          </a:p>
        </p:txBody>
      </p:sp>
      <p:sp>
        <p:nvSpPr>
          <p:cNvPr id="8" name="TextBox 7"/>
          <p:cNvSpPr txBox="1"/>
          <p:nvPr/>
        </p:nvSpPr>
        <p:spPr>
          <a:xfrm>
            <a:off x="528002" y="1262695"/>
            <a:ext cx="3837560" cy="2600712"/>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1. Retrieve </a:t>
            </a:r>
            <a:r>
              <a:rPr lang="en-US" sz="950" b="1" dirty="0"/>
              <a:t>your glass jar from the hot water bath and check that the PVP has fully dissolved into the CTAB </a:t>
            </a:r>
            <a:r>
              <a:rPr lang="en-US" sz="950" b="1" dirty="0" smtClean="0"/>
              <a:t>mixture.</a:t>
            </a:r>
          </a:p>
          <a:p>
            <a:pPr marL="171450" lvl="0" indent="-171450">
              <a:buFont typeface="Arial" panose="020B0604020202020204" pitchFamily="34" charset="0"/>
              <a:buChar char="•"/>
            </a:pPr>
            <a:r>
              <a:rPr lang="en-US" sz="950" dirty="0" smtClean="0"/>
              <a:t>If the PVP has not dissolved, leave the jar inside of the water bath for another 5-10 minutes </a:t>
            </a:r>
          </a:p>
          <a:p>
            <a:pPr lvl="0"/>
            <a:endParaRPr lang="en-US" sz="950" b="1" dirty="0"/>
          </a:p>
          <a:p>
            <a:pPr lvl="0"/>
            <a:r>
              <a:rPr lang="en-US" sz="950" b="1" dirty="0" smtClean="0"/>
              <a:t>2. Using </a:t>
            </a:r>
            <a:r>
              <a:rPr lang="en-US" sz="950" b="1" dirty="0"/>
              <a:t>a 200 microliter pipet, add 85 </a:t>
            </a:r>
            <a:r>
              <a:rPr lang="en-US" sz="950" b="1" dirty="0" smtClean="0"/>
              <a:t>microliters </a:t>
            </a:r>
            <a:r>
              <a:rPr lang="en-US" sz="950" b="1" dirty="0"/>
              <a:t>of β-</a:t>
            </a:r>
            <a:r>
              <a:rPr lang="en-US" sz="950" b="1" dirty="0" err="1"/>
              <a:t>mercaptoethanol</a:t>
            </a:r>
            <a:r>
              <a:rPr lang="en-US" sz="950" b="1" dirty="0"/>
              <a:t> into your glass jar </a:t>
            </a:r>
            <a:endParaRPr lang="en-US" sz="950" b="1" dirty="0" smtClean="0"/>
          </a:p>
          <a:p>
            <a:pPr lvl="0"/>
            <a:endParaRPr lang="en-US" sz="950" b="1" dirty="0"/>
          </a:p>
          <a:p>
            <a:pPr lvl="0"/>
            <a:r>
              <a:rPr lang="en-US" sz="950" b="1" dirty="0" smtClean="0"/>
              <a:t>3. Stir </a:t>
            </a:r>
            <a:r>
              <a:rPr lang="en-US" sz="950" b="1" dirty="0"/>
              <a:t>the reagents by gently shaking the </a:t>
            </a:r>
            <a:r>
              <a:rPr lang="en-US" sz="950" b="1" dirty="0" smtClean="0"/>
              <a:t>jar.</a:t>
            </a:r>
          </a:p>
          <a:p>
            <a:pPr lvl="0"/>
            <a:endParaRPr lang="en-US" sz="950" b="1" dirty="0"/>
          </a:p>
          <a:p>
            <a:r>
              <a:rPr lang="en-US" sz="950" b="1" dirty="0" smtClean="0"/>
              <a:t>4.</a:t>
            </a:r>
            <a:r>
              <a:rPr lang="en-US" sz="950" b="1" dirty="0"/>
              <a:t> Using a 1000 micro liter pipet, add 500 microliters of your mixture into each individual </a:t>
            </a:r>
            <a:r>
              <a:rPr lang="en-US" sz="950" b="1" dirty="0" smtClean="0"/>
              <a:t>tube. </a:t>
            </a:r>
            <a:endParaRPr lang="en-US" sz="950" b="1" dirty="0"/>
          </a:p>
          <a:p>
            <a:pPr marL="171450" indent="-171450">
              <a:buFont typeface="Arial" panose="020B0604020202020204" pitchFamily="34" charset="0"/>
              <a:buChar char="•"/>
            </a:pPr>
            <a:r>
              <a:rPr lang="en-US" sz="950" dirty="0" smtClean="0"/>
              <a:t>You do not have to change pipet tips in between each tube as long as the pipet tip does not touch any part of the mouth of the tube</a:t>
            </a:r>
          </a:p>
          <a:p>
            <a:pPr marL="171450" indent="-171450">
              <a:buFont typeface="Arial" panose="020B0604020202020204" pitchFamily="34" charset="0"/>
              <a:buChar char="•"/>
            </a:pPr>
            <a:r>
              <a:rPr lang="en-US" sz="950" dirty="0" smtClean="0"/>
              <a:t>If this happens, change tips and continue </a:t>
            </a:r>
            <a:endParaRPr lang="en-US" sz="950" dirty="0"/>
          </a:p>
          <a:p>
            <a:pPr lvl="0"/>
            <a:endParaRPr lang="en-US" sz="1100" dirty="0"/>
          </a:p>
        </p:txBody>
      </p:sp>
      <p:sp>
        <p:nvSpPr>
          <p:cNvPr id="9" name="TextBox 8"/>
          <p:cNvSpPr txBox="1"/>
          <p:nvPr/>
        </p:nvSpPr>
        <p:spPr>
          <a:xfrm>
            <a:off x="4909648" y="1262695"/>
            <a:ext cx="1918780" cy="4039567"/>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20. When </a:t>
            </a:r>
            <a:r>
              <a:rPr lang="en-US" sz="950" b="1" dirty="0"/>
              <a:t>the tubes are done centrifuging, grab each individual tube and pour out the liquid into the beaker. Leave the lid open on each tube and place it back onto your test tube </a:t>
            </a:r>
            <a:r>
              <a:rPr lang="en-US" sz="950" b="1" dirty="0" smtClean="0"/>
              <a:t>rack.</a:t>
            </a:r>
          </a:p>
          <a:p>
            <a:pPr marL="171450" lvl="0" indent="-171450">
              <a:buFont typeface="Arial" panose="020B0604020202020204" pitchFamily="34" charset="0"/>
              <a:buChar char="•"/>
            </a:pPr>
            <a:r>
              <a:rPr lang="en-US" sz="950" dirty="0" smtClean="0"/>
              <a:t>Do </a:t>
            </a:r>
            <a:r>
              <a:rPr lang="en-US" sz="950" dirty="0"/>
              <a:t>this in a single motion. Be careful not to lose the pellet of DNA at the bottom of the tube when doing this. </a:t>
            </a:r>
            <a:endParaRPr lang="en-US" sz="950" dirty="0" smtClean="0"/>
          </a:p>
          <a:p>
            <a:pPr lvl="1"/>
            <a:endParaRPr lang="en-US" sz="950" b="1" dirty="0"/>
          </a:p>
          <a:p>
            <a:pPr lvl="0"/>
            <a:r>
              <a:rPr lang="en-US" sz="950" b="1" dirty="0" smtClean="0"/>
              <a:t>21. Using </a:t>
            </a:r>
            <a:r>
              <a:rPr lang="en-US" sz="950" b="1" dirty="0"/>
              <a:t>a 1000 microliter pipet, add 700 microliters of 70% ethanol from the freezer into each </a:t>
            </a:r>
            <a:r>
              <a:rPr lang="en-US" sz="950" b="1" dirty="0" smtClean="0"/>
              <a:t>tube.</a:t>
            </a:r>
          </a:p>
          <a:p>
            <a:pPr lvl="0"/>
            <a:endParaRPr lang="en-US" sz="950" b="1" dirty="0"/>
          </a:p>
          <a:p>
            <a:pPr lvl="0"/>
            <a:r>
              <a:rPr lang="en-US" sz="950" b="1" dirty="0" smtClean="0"/>
              <a:t>22. Vortex </a:t>
            </a:r>
            <a:r>
              <a:rPr lang="en-US" sz="950" b="1" dirty="0"/>
              <a:t>the tubes and try to get the pellet suspended from the bottom of the </a:t>
            </a:r>
            <a:r>
              <a:rPr lang="en-US" sz="950" b="1" dirty="0" smtClean="0"/>
              <a:t>tube. </a:t>
            </a:r>
          </a:p>
          <a:p>
            <a:pPr marL="171450" lvl="0" indent="-171450">
              <a:buFont typeface="Arial" panose="020B0604020202020204" pitchFamily="34" charset="0"/>
              <a:buChar char="•"/>
            </a:pPr>
            <a:r>
              <a:rPr lang="en-US" sz="950" dirty="0" smtClean="0"/>
              <a:t>You </a:t>
            </a:r>
            <a:r>
              <a:rPr lang="en-US" sz="950" dirty="0"/>
              <a:t>may not be able to see the pellet yet at this step. This is ok. </a:t>
            </a:r>
            <a:endParaRPr lang="en-US" sz="950" dirty="0" smtClean="0"/>
          </a:p>
          <a:p>
            <a:pPr lvl="1"/>
            <a:endParaRPr lang="en-US" sz="950" b="1" dirty="0"/>
          </a:p>
          <a:p>
            <a:r>
              <a:rPr lang="en-US" sz="950" b="1" dirty="0" smtClean="0"/>
              <a:t>23. Centrifuge </a:t>
            </a:r>
            <a:r>
              <a:rPr lang="en-US" sz="950" b="1" dirty="0"/>
              <a:t>the tubes again for 5 minutes.</a:t>
            </a:r>
            <a:endParaRPr lang="en-US" sz="95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p:cNvSpPr txBox="1"/>
          <p:nvPr/>
        </p:nvSpPr>
        <p:spPr>
          <a:xfrm>
            <a:off x="8747208" y="6604536"/>
            <a:ext cx="337351" cy="215444"/>
          </a:xfrm>
          <a:prstGeom prst="rect">
            <a:avLst/>
          </a:prstGeom>
          <a:noFill/>
        </p:spPr>
        <p:txBody>
          <a:bodyPr wrap="square" rtlCol="0">
            <a:spAutoFit/>
          </a:bodyPr>
          <a:lstStyle/>
          <a:p>
            <a:r>
              <a:rPr lang="en-US" sz="800" dirty="0"/>
              <a:t>9</a:t>
            </a:r>
            <a:endParaRPr lang="en-US" sz="800" dirty="0" smtClean="0"/>
          </a:p>
        </p:txBody>
      </p:sp>
      <p:sp>
        <p:nvSpPr>
          <p:cNvPr id="11" name="TextBox 10"/>
          <p:cNvSpPr txBox="1"/>
          <p:nvPr/>
        </p:nvSpPr>
        <p:spPr>
          <a:xfrm>
            <a:off x="66327" y="6604536"/>
            <a:ext cx="337351" cy="215444"/>
          </a:xfrm>
          <a:prstGeom prst="rect">
            <a:avLst/>
          </a:prstGeom>
          <a:noFill/>
        </p:spPr>
        <p:txBody>
          <a:bodyPr wrap="square" rtlCol="0">
            <a:spAutoFit/>
          </a:bodyPr>
          <a:lstStyle/>
          <a:p>
            <a:r>
              <a:rPr lang="en-US" sz="800" dirty="0" err="1" smtClean="0"/>
              <a:t>4</a:t>
            </a:r>
            <a:endParaRPr lang="en-US" sz="800"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588" y="4159900"/>
            <a:ext cx="2782389" cy="1566382"/>
          </a:xfrm>
          <a:prstGeom prst="rect">
            <a:avLst/>
          </a:prstGeom>
          <a:ln w="57150">
            <a:solidFill>
              <a:srgbClr val="9B2D1F"/>
            </a:solidFill>
          </a:ln>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699177" y="2590265"/>
            <a:ext cx="2321235" cy="1306769"/>
          </a:xfrm>
          <a:prstGeom prst="rect">
            <a:avLst/>
          </a:prstGeom>
          <a:ln w="57150">
            <a:solidFill>
              <a:srgbClr val="9B2D1F"/>
            </a:solidFill>
          </a:ln>
        </p:spPr>
      </p:pic>
      <p:sp>
        <p:nvSpPr>
          <p:cNvPr id="12" name="TextBox 11"/>
          <p:cNvSpPr txBox="1"/>
          <p:nvPr/>
        </p:nvSpPr>
        <p:spPr>
          <a:xfrm>
            <a:off x="1055588" y="5878895"/>
            <a:ext cx="2782389" cy="27699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The </a:t>
            </a:r>
            <a:r>
              <a:rPr lang="el-GR" sz="600" dirty="0" smtClean="0">
                <a:cs typeface="Times New Roman" panose="02020603050405020304" pitchFamily="18" charset="0"/>
              </a:rPr>
              <a:t>β</a:t>
            </a:r>
            <a:r>
              <a:rPr lang="en-US" sz="600" dirty="0" smtClean="0">
                <a:cs typeface="Times New Roman" panose="02020603050405020304" pitchFamily="18" charset="0"/>
              </a:rPr>
              <a:t>-</a:t>
            </a:r>
            <a:r>
              <a:rPr lang="en-US" sz="600" dirty="0" err="1" smtClean="0">
                <a:cs typeface="Times New Roman" panose="02020603050405020304" pitchFamily="18" charset="0"/>
              </a:rPr>
              <a:t>mercaptoethanol</a:t>
            </a:r>
            <a:r>
              <a:rPr lang="en-US" sz="600" dirty="0" smtClean="0">
                <a:cs typeface="Times New Roman" panose="02020603050405020304" pitchFamily="18" charset="0"/>
              </a:rPr>
              <a:t> is always stored in a separate container. Only add this reagent to your glass jar when your leaf material is ready. </a:t>
            </a:r>
            <a:endParaRPr lang="en-US" sz="600" dirty="0"/>
          </a:p>
        </p:txBody>
      </p:sp>
      <p:sp>
        <p:nvSpPr>
          <p:cNvPr id="13" name="TextBox 12"/>
          <p:cNvSpPr txBox="1"/>
          <p:nvPr/>
        </p:nvSpPr>
        <p:spPr>
          <a:xfrm>
            <a:off x="7206410" y="4536649"/>
            <a:ext cx="1298919" cy="369332"/>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The DNA pictured here can be seen as an opaque pellet at the tip of the </a:t>
            </a:r>
            <a:r>
              <a:rPr lang="en-US" sz="600" dirty="0" smtClean="0"/>
              <a:t>tube.</a:t>
            </a:r>
            <a:endParaRPr lang="en-US" sz="600" dirty="0"/>
          </a:p>
        </p:txBody>
      </p:sp>
    </p:spTree>
    <p:extLst>
      <p:ext uri="{BB962C8B-B14F-4D97-AF65-F5344CB8AC3E}">
        <p14:creationId xmlns:p14="http://schemas.microsoft.com/office/powerpoint/2010/main" val="2476832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43678" y="176823"/>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 </a:t>
            </a:r>
            <a:endParaRPr lang="en-US" sz="2400" u="sng" dirty="0">
              <a:latin typeface="Berlin Sans FB" panose="020E0602020502020306" pitchFamily="34" charset="0"/>
            </a:endParaRPr>
          </a:p>
        </p:txBody>
      </p:sp>
      <p:sp>
        <p:nvSpPr>
          <p:cNvPr id="7" name="TextBox 6"/>
          <p:cNvSpPr txBox="1"/>
          <p:nvPr/>
        </p:nvSpPr>
        <p:spPr>
          <a:xfrm>
            <a:off x="672296" y="176823"/>
            <a:ext cx="3548975"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a:t>
            </a:r>
            <a:endParaRPr lang="en-US" sz="2400" u="sng" dirty="0">
              <a:latin typeface="Berlin Sans FB" panose="020E0602020502020306" pitchFamily="34" charset="0"/>
            </a:endParaRPr>
          </a:p>
        </p:txBody>
      </p:sp>
      <p:sp>
        <p:nvSpPr>
          <p:cNvPr id="8" name="TextBox 7"/>
          <p:cNvSpPr txBox="1"/>
          <p:nvPr/>
        </p:nvSpPr>
        <p:spPr>
          <a:xfrm>
            <a:off x="365836" y="1014135"/>
            <a:ext cx="2080947" cy="5209118"/>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15.There </a:t>
            </a:r>
            <a:r>
              <a:rPr lang="en-US" sz="950" b="1" dirty="0"/>
              <a:t>should be roughly 400 microliters of aqueous solution in your new tube. Now add 250 microliters of isopropanol alcohol and 32 microliters of 7.5 M ammonium acetate to each tube. </a:t>
            </a:r>
            <a:endParaRPr lang="en-US" sz="950" b="1" dirty="0" smtClean="0"/>
          </a:p>
          <a:p>
            <a:pPr marL="171450" lvl="0" indent="-171450">
              <a:buFont typeface="Arial" panose="020B0604020202020204" pitchFamily="34" charset="0"/>
              <a:buChar char="•"/>
            </a:pPr>
            <a:r>
              <a:rPr lang="en-US" sz="950" dirty="0" smtClean="0"/>
              <a:t>These </a:t>
            </a:r>
            <a:r>
              <a:rPr lang="en-US" sz="950" dirty="0"/>
              <a:t>solutions must be at or below </a:t>
            </a:r>
            <a:r>
              <a:rPr lang="en-US" sz="950" dirty="0" smtClean="0"/>
              <a:t>0° Celsius </a:t>
            </a:r>
            <a:r>
              <a:rPr lang="en-US" sz="950" dirty="0"/>
              <a:t>when added to the DNA </a:t>
            </a:r>
            <a:r>
              <a:rPr lang="en-US" sz="950" dirty="0" smtClean="0"/>
              <a:t>solution. This is done because cold reagents are more advantageous when trying to separate the DNA from the solution.</a:t>
            </a:r>
          </a:p>
          <a:p>
            <a:pPr lvl="1"/>
            <a:endParaRPr lang="en-US" sz="950" b="1" dirty="0"/>
          </a:p>
          <a:p>
            <a:pPr lvl="0"/>
            <a:r>
              <a:rPr lang="en-US" sz="950" b="1" dirty="0" smtClean="0"/>
              <a:t>16. Vortex </a:t>
            </a:r>
            <a:r>
              <a:rPr lang="en-US" sz="950" b="1" dirty="0"/>
              <a:t>the mixture until all liquids are in solution. </a:t>
            </a:r>
            <a:endParaRPr lang="en-US" sz="950" b="1" dirty="0" smtClean="0"/>
          </a:p>
          <a:p>
            <a:pPr lvl="0"/>
            <a:endParaRPr lang="en-US" sz="950" b="1" dirty="0"/>
          </a:p>
          <a:p>
            <a:pPr lvl="0"/>
            <a:r>
              <a:rPr lang="en-US" sz="950" b="1" dirty="0" smtClean="0"/>
              <a:t>17. Place </a:t>
            </a:r>
            <a:r>
              <a:rPr lang="en-US" sz="950" b="1" dirty="0"/>
              <a:t>the test tube rack in the -</a:t>
            </a:r>
            <a:r>
              <a:rPr lang="en-US" sz="950" b="1" dirty="0" smtClean="0"/>
              <a:t>80° Celsius </a:t>
            </a:r>
            <a:r>
              <a:rPr lang="en-US" sz="950" b="1" dirty="0"/>
              <a:t>freezer for 20 minutes </a:t>
            </a:r>
            <a:r>
              <a:rPr lang="en-US" sz="950" b="1" dirty="0" smtClean="0"/>
              <a:t>minimum.</a:t>
            </a:r>
          </a:p>
          <a:p>
            <a:pPr marL="171450" lvl="0" indent="-171450">
              <a:buFont typeface="Arial" panose="020B0604020202020204" pitchFamily="34" charset="0"/>
              <a:buChar char="•"/>
            </a:pPr>
            <a:r>
              <a:rPr lang="en-US" sz="950" dirty="0" smtClean="0"/>
              <a:t>You </a:t>
            </a:r>
            <a:r>
              <a:rPr lang="en-US" sz="950" dirty="0"/>
              <a:t>may leave the tubes in their longer but this increases your chances for contamination. </a:t>
            </a:r>
            <a:endParaRPr lang="en-US" sz="950" dirty="0" smtClean="0"/>
          </a:p>
          <a:p>
            <a:pPr lvl="1"/>
            <a:endParaRPr lang="en-US" sz="950" b="1" dirty="0"/>
          </a:p>
          <a:p>
            <a:pPr lvl="0"/>
            <a:r>
              <a:rPr lang="en-US" sz="950" b="1" dirty="0" smtClean="0"/>
              <a:t>18. After </a:t>
            </a:r>
            <a:r>
              <a:rPr lang="en-US" sz="950" b="1" dirty="0"/>
              <a:t>the 20 minutes, centrifuge your tubes for 10 minutes on maximum </a:t>
            </a:r>
            <a:r>
              <a:rPr lang="en-US" sz="950" b="1" dirty="0" smtClean="0"/>
              <a:t>speed.</a:t>
            </a:r>
          </a:p>
          <a:p>
            <a:pPr marL="171450" lvl="0" indent="-171450">
              <a:buFont typeface="Arial" panose="020B0604020202020204" pitchFamily="34" charset="0"/>
              <a:buChar char="•"/>
            </a:pPr>
            <a:r>
              <a:rPr lang="en-US" sz="950" dirty="0" smtClean="0"/>
              <a:t>This packs the DNA at the bottom of the tube </a:t>
            </a:r>
          </a:p>
          <a:p>
            <a:pPr lvl="0"/>
            <a:endParaRPr lang="en-US" sz="950" b="1" dirty="0"/>
          </a:p>
          <a:p>
            <a:r>
              <a:rPr lang="en-US" sz="950" b="1" dirty="0" smtClean="0"/>
              <a:t>19. While </a:t>
            </a:r>
            <a:r>
              <a:rPr lang="en-US" sz="950" b="1" dirty="0"/>
              <a:t>the tubes are centrifuging, grab a medium </a:t>
            </a:r>
            <a:r>
              <a:rPr lang="en-US" sz="950" b="1" dirty="0" smtClean="0"/>
              <a:t>sized glass beaker.</a:t>
            </a:r>
            <a:endParaRPr lang="en-US" sz="95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p:cNvSpPr txBox="1"/>
          <p:nvPr/>
        </p:nvSpPr>
        <p:spPr>
          <a:xfrm>
            <a:off x="4873604" y="829011"/>
            <a:ext cx="2006590" cy="3747180"/>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5. Close </a:t>
            </a:r>
            <a:r>
              <a:rPr lang="en-US" sz="950" b="1" dirty="0"/>
              <a:t>the tubes tightly and vortex the mixture of the plant material and CTAB so that all of the plant material is suspended in the </a:t>
            </a:r>
            <a:r>
              <a:rPr lang="en-US" sz="950" b="1" dirty="0" smtClean="0"/>
              <a:t>solution.</a:t>
            </a:r>
          </a:p>
          <a:p>
            <a:pPr lvl="0"/>
            <a:endParaRPr lang="en-US" sz="950" b="1" dirty="0"/>
          </a:p>
          <a:p>
            <a:pPr lvl="0"/>
            <a:r>
              <a:rPr lang="en-US" sz="950" b="1" dirty="0" smtClean="0"/>
              <a:t>6. Place </a:t>
            </a:r>
            <a:r>
              <a:rPr lang="en-US" sz="950" b="1" dirty="0"/>
              <a:t>the tubes into the floating tube holders and incubate them in the hot water bath for 15 </a:t>
            </a:r>
            <a:r>
              <a:rPr lang="en-US" sz="950" b="1" dirty="0" smtClean="0"/>
              <a:t>minutes.</a:t>
            </a:r>
          </a:p>
          <a:p>
            <a:pPr lvl="0"/>
            <a:endParaRPr lang="en-US" sz="950" b="1" dirty="0"/>
          </a:p>
          <a:p>
            <a:pPr lvl="0"/>
            <a:r>
              <a:rPr lang="en-US" sz="950" b="1" dirty="0" smtClean="0"/>
              <a:t>7. While </a:t>
            </a:r>
            <a:r>
              <a:rPr lang="en-US" sz="950" b="1" dirty="0"/>
              <a:t>the tubes are incubating, get another 8</a:t>
            </a:r>
            <a:r>
              <a:rPr lang="en-US" sz="950" b="1" dirty="0" smtClean="0"/>
              <a:t> </a:t>
            </a:r>
            <a:r>
              <a:rPr lang="en-US" sz="950" b="1" dirty="0"/>
              <a:t>tubes and label them with the correct species name from the notebook. </a:t>
            </a:r>
            <a:endParaRPr lang="en-US" sz="950" b="1" dirty="0" smtClean="0"/>
          </a:p>
          <a:p>
            <a:pPr marL="171450" lvl="0" indent="-171450">
              <a:buFont typeface="Arial" panose="020B0604020202020204" pitchFamily="34" charset="0"/>
              <a:buChar char="•"/>
            </a:pPr>
            <a:r>
              <a:rPr lang="en-US" sz="950" dirty="0" smtClean="0"/>
              <a:t>You </a:t>
            </a:r>
            <a:r>
              <a:rPr lang="en-US" sz="950" dirty="0"/>
              <a:t>will need these tubes to store the </a:t>
            </a:r>
            <a:r>
              <a:rPr lang="en-US" sz="950" dirty="0" smtClean="0"/>
              <a:t>DNA</a:t>
            </a:r>
          </a:p>
          <a:p>
            <a:pPr lvl="1"/>
            <a:endParaRPr lang="en-US" sz="950" b="1" dirty="0"/>
          </a:p>
          <a:p>
            <a:pPr lvl="0"/>
            <a:r>
              <a:rPr lang="en-US" sz="950" b="1" dirty="0" smtClean="0"/>
              <a:t>8. After </a:t>
            </a:r>
            <a:r>
              <a:rPr lang="en-US" sz="950" b="1" dirty="0"/>
              <a:t>your tubes are finished incubating, remove them from the water bath and place them back into your test tube rack. Turn off the water bath. </a:t>
            </a:r>
          </a:p>
        </p:txBody>
      </p:sp>
      <p:sp>
        <p:nvSpPr>
          <p:cNvPr id="10" name="TextBox 9"/>
          <p:cNvSpPr txBox="1"/>
          <p:nvPr/>
        </p:nvSpPr>
        <p:spPr>
          <a:xfrm>
            <a:off x="8747208" y="6604536"/>
            <a:ext cx="337351" cy="215444"/>
          </a:xfrm>
          <a:prstGeom prst="rect">
            <a:avLst/>
          </a:prstGeom>
          <a:noFill/>
        </p:spPr>
        <p:txBody>
          <a:bodyPr wrap="square" rtlCol="0">
            <a:spAutoFit/>
          </a:bodyPr>
          <a:lstStyle/>
          <a:p>
            <a:r>
              <a:rPr lang="en-US" sz="800" dirty="0" smtClean="0"/>
              <a:t>5</a:t>
            </a:r>
          </a:p>
        </p:txBody>
      </p:sp>
      <p:sp>
        <p:nvSpPr>
          <p:cNvPr id="11" name="TextBox 10"/>
          <p:cNvSpPr txBox="1"/>
          <p:nvPr/>
        </p:nvSpPr>
        <p:spPr>
          <a:xfrm>
            <a:off x="66327" y="6604536"/>
            <a:ext cx="337351" cy="215444"/>
          </a:xfrm>
          <a:prstGeom prst="rect">
            <a:avLst/>
          </a:prstGeom>
          <a:noFill/>
        </p:spPr>
        <p:txBody>
          <a:bodyPr wrap="square" rtlCol="0">
            <a:spAutoFit/>
          </a:bodyPr>
          <a:lstStyle/>
          <a:p>
            <a:r>
              <a:rPr lang="en-US" sz="800" dirty="0" err="1" smtClean="0"/>
              <a:t>8</a:t>
            </a:r>
            <a:endParaRPr lang="en-US" sz="800"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974690" y="1462374"/>
            <a:ext cx="2051259" cy="1154782"/>
          </a:xfrm>
          <a:prstGeom prst="rect">
            <a:avLst/>
          </a:prstGeom>
          <a:ln w="57150">
            <a:solidFill>
              <a:srgbClr val="9B2D1F"/>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3249" y="4912908"/>
            <a:ext cx="1787299" cy="1006183"/>
          </a:xfrm>
          <a:prstGeom prst="rect">
            <a:avLst/>
          </a:prstGeom>
          <a:ln w="57150">
            <a:solidFill>
              <a:srgbClr val="9B2D1F"/>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6629" y="4912907"/>
            <a:ext cx="1787299" cy="1006183"/>
          </a:xfrm>
          <a:prstGeom prst="rect">
            <a:avLst/>
          </a:prstGeom>
          <a:ln w="57150">
            <a:solidFill>
              <a:srgbClr val="9B2D1F"/>
            </a:solidFill>
          </a:ln>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081458" y="2527584"/>
            <a:ext cx="2808514" cy="1581089"/>
          </a:xfrm>
          <a:prstGeom prst="rect">
            <a:avLst/>
          </a:prstGeom>
          <a:ln w="57150">
            <a:solidFill>
              <a:srgbClr val="9B2D1F"/>
            </a:solidFill>
          </a:ln>
        </p:spPr>
      </p:pic>
      <p:sp>
        <p:nvSpPr>
          <p:cNvPr id="13" name="TextBox 12"/>
          <p:cNvSpPr txBox="1"/>
          <p:nvPr/>
        </p:nvSpPr>
        <p:spPr>
          <a:xfrm>
            <a:off x="2695171" y="4846225"/>
            <a:ext cx="1581090" cy="400110"/>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Pictured above is the freezer where you will store your tubes so that the DNA can separate from the solution</a:t>
            </a:r>
            <a:r>
              <a:rPr lang="en-US" sz="800" dirty="0" smtClean="0"/>
              <a:t>. </a:t>
            </a:r>
            <a:endParaRPr lang="en-US" sz="800" dirty="0"/>
          </a:p>
        </p:txBody>
      </p:sp>
      <p:sp>
        <p:nvSpPr>
          <p:cNvPr id="14" name="TextBox 13"/>
          <p:cNvSpPr txBox="1"/>
          <p:nvPr/>
        </p:nvSpPr>
        <p:spPr>
          <a:xfrm>
            <a:off x="7420530" y="3224462"/>
            <a:ext cx="1203398" cy="553998"/>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To vortex your tubes, turn the switch on the vortex machine to “On” and press your tubes against the vibrating pad. </a:t>
            </a:r>
            <a:endParaRPr lang="en-US" sz="600" dirty="0"/>
          </a:p>
        </p:txBody>
      </p:sp>
      <p:sp>
        <p:nvSpPr>
          <p:cNvPr id="15" name="TextBox 14"/>
          <p:cNvSpPr txBox="1"/>
          <p:nvPr/>
        </p:nvSpPr>
        <p:spPr>
          <a:xfrm>
            <a:off x="4983249" y="6084754"/>
            <a:ext cx="3640679" cy="27699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The image to the left shows the floating tube holder that gets placed inside the water bath. This step is important because it allows the extraction to proceed at a faster rate. </a:t>
            </a:r>
            <a:endParaRPr lang="en-US" sz="600" dirty="0"/>
          </a:p>
        </p:txBody>
      </p:sp>
    </p:spTree>
    <p:extLst>
      <p:ext uri="{BB962C8B-B14F-4D97-AF65-F5344CB8AC3E}">
        <p14:creationId xmlns:p14="http://schemas.microsoft.com/office/powerpoint/2010/main" val="571183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43678" y="176823"/>
            <a:ext cx="3369501"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 </a:t>
            </a:r>
            <a:endParaRPr lang="en-US" sz="2400" u="sng" dirty="0">
              <a:latin typeface="Berlin Sans FB" panose="020E0602020502020306" pitchFamily="34" charset="0"/>
            </a:endParaRPr>
          </a:p>
        </p:txBody>
      </p:sp>
      <p:sp>
        <p:nvSpPr>
          <p:cNvPr id="7" name="TextBox 6"/>
          <p:cNvSpPr txBox="1"/>
          <p:nvPr/>
        </p:nvSpPr>
        <p:spPr>
          <a:xfrm>
            <a:off x="672296" y="176823"/>
            <a:ext cx="3548975" cy="461665"/>
          </a:xfrm>
          <a:prstGeom prst="rect">
            <a:avLst/>
          </a:prstGeom>
          <a:noFill/>
        </p:spPr>
        <p:txBody>
          <a:bodyPr wrap="square" rtlCol="0">
            <a:spAutoFit/>
          </a:bodyPr>
          <a:lstStyle/>
          <a:p>
            <a:pPr algn="ctr"/>
            <a:r>
              <a:rPr lang="en-US" sz="2400" u="sng" dirty="0" smtClean="0">
                <a:latin typeface="Berlin Sans FB" panose="020E0602020502020306" pitchFamily="34" charset="0"/>
              </a:rPr>
              <a:t>Extract the DNA</a:t>
            </a:r>
            <a:endParaRPr lang="en-US" sz="2400" u="sng" dirty="0">
              <a:latin typeface="Berlin Sans FB" panose="020E0602020502020306" pitchFamily="34" charset="0"/>
            </a:endParaRPr>
          </a:p>
        </p:txBody>
      </p:sp>
      <p:sp>
        <p:nvSpPr>
          <p:cNvPr id="8" name="TextBox 7"/>
          <p:cNvSpPr txBox="1"/>
          <p:nvPr/>
        </p:nvSpPr>
        <p:spPr>
          <a:xfrm>
            <a:off x="291492" y="1258296"/>
            <a:ext cx="1951037" cy="4478149"/>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9. Using </a:t>
            </a:r>
            <a:r>
              <a:rPr lang="en-US" sz="950" b="1" dirty="0"/>
              <a:t>a 1000 microliter pipet, place 500 microliters of 24:1 Chloroform </a:t>
            </a:r>
            <a:r>
              <a:rPr lang="en-US" sz="950" b="1" dirty="0" err="1"/>
              <a:t>Isoamyl</a:t>
            </a:r>
            <a:r>
              <a:rPr lang="en-US" sz="950" b="1" dirty="0"/>
              <a:t> Alcohol in each </a:t>
            </a:r>
            <a:r>
              <a:rPr lang="en-US" sz="950" b="1" dirty="0" smtClean="0"/>
              <a:t>tube.</a:t>
            </a:r>
          </a:p>
          <a:p>
            <a:pPr marL="171450" lvl="0" indent="-171450">
              <a:buFont typeface="Arial" panose="020B0604020202020204" pitchFamily="34" charset="0"/>
              <a:buChar char="•"/>
            </a:pPr>
            <a:r>
              <a:rPr lang="en-US" sz="950" b="1" dirty="0" smtClean="0">
                <a:solidFill>
                  <a:srgbClr val="FF0000"/>
                </a:solidFill>
              </a:rPr>
              <a:t>WARNING</a:t>
            </a:r>
            <a:r>
              <a:rPr lang="en-US" sz="950" dirty="0"/>
              <a:t>: Do this step under the fume hood of your laboratory as the fumes from the chloroform can be detrimental to your health. </a:t>
            </a:r>
          </a:p>
          <a:p>
            <a:pPr lvl="0"/>
            <a:endParaRPr lang="en-US" sz="950" b="1" dirty="0"/>
          </a:p>
          <a:p>
            <a:pPr lvl="0"/>
            <a:r>
              <a:rPr lang="en-US" sz="950" b="1" dirty="0" smtClean="0"/>
              <a:t>10. Vortex </a:t>
            </a:r>
            <a:r>
              <a:rPr lang="en-US" sz="950" b="1" dirty="0"/>
              <a:t>the tubes until the CTAB and the Chloroform are fully </a:t>
            </a:r>
            <a:r>
              <a:rPr lang="en-US" sz="950" b="1" dirty="0" smtClean="0"/>
              <a:t>mixed.</a:t>
            </a:r>
          </a:p>
          <a:p>
            <a:pPr lvl="0"/>
            <a:endParaRPr lang="en-US" sz="950" b="1" dirty="0"/>
          </a:p>
          <a:p>
            <a:pPr lvl="0"/>
            <a:r>
              <a:rPr lang="en-US" sz="950" b="1" dirty="0" smtClean="0"/>
              <a:t>11. Centrifuge </a:t>
            </a:r>
            <a:r>
              <a:rPr lang="en-US" sz="950" b="1" dirty="0"/>
              <a:t>the tubes for 10 minutes at a speed of </a:t>
            </a:r>
            <a:r>
              <a:rPr lang="en-US" sz="950" b="1" dirty="0" smtClean="0"/>
              <a:t>13.2 (x1000) revolutions per minute.</a:t>
            </a:r>
          </a:p>
          <a:p>
            <a:pPr marL="171450" lvl="0" indent="-171450">
              <a:buFont typeface="Arial" panose="020B0604020202020204" pitchFamily="34" charset="0"/>
              <a:buChar char="•"/>
            </a:pPr>
            <a:r>
              <a:rPr lang="en-US" sz="950" dirty="0" smtClean="0"/>
              <a:t>When </a:t>
            </a:r>
            <a:r>
              <a:rPr lang="en-US" sz="950" dirty="0"/>
              <a:t>loading the tubes into the centrifuge, make sure that the centrifuge is balanced with a corresponding tube on the opposite side of the centrifuge for every tube in the side you are filling. In this case, there would be </a:t>
            </a:r>
            <a:r>
              <a:rPr lang="en-US" sz="950" dirty="0" smtClean="0"/>
              <a:t>4 </a:t>
            </a:r>
            <a:r>
              <a:rPr lang="en-US" sz="950" dirty="0"/>
              <a:t>on one side and </a:t>
            </a:r>
            <a:r>
              <a:rPr lang="en-US" sz="950" dirty="0" smtClean="0"/>
              <a:t>4 </a:t>
            </a:r>
            <a:r>
              <a:rPr lang="en-US" sz="950" dirty="0"/>
              <a:t>directly across from them on the other side.</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p:cNvSpPr txBox="1"/>
          <p:nvPr/>
        </p:nvSpPr>
        <p:spPr>
          <a:xfrm>
            <a:off x="4986108" y="1052922"/>
            <a:ext cx="2557952" cy="5062924"/>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950" b="1" dirty="0" smtClean="0"/>
              <a:t>12. After </a:t>
            </a:r>
            <a:r>
              <a:rPr lang="en-US" sz="950" b="1" dirty="0"/>
              <a:t>the 10 minutes, remove the tubes from the centrifuge and place in the test tube </a:t>
            </a:r>
            <a:r>
              <a:rPr lang="en-US" sz="950" b="1" dirty="0" smtClean="0"/>
              <a:t>rack.</a:t>
            </a:r>
          </a:p>
          <a:p>
            <a:pPr marL="171450" lvl="0" indent="-171450">
              <a:buFont typeface="Arial" panose="020B0604020202020204" pitchFamily="34" charset="0"/>
              <a:buChar char="•"/>
            </a:pPr>
            <a:r>
              <a:rPr lang="en-US" sz="950" dirty="0" smtClean="0"/>
              <a:t>You </a:t>
            </a:r>
            <a:r>
              <a:rPr lang="en-US" sz="950" dirty="0"/>
              <a:t>should see three </a:t>
            </a:r>
            <a:r>
              <a:rPr lang="en-US" sz="950" dirty="0" smtClean="0"/>
              <a:t>layers (as pictured to the right) </a:t>
            </a:r>
            <a:r>
              <a:rPr lang="en-US" sz="950" dirty="0"/>
              <a:t>separated in the tube. The </a:t>
            </a:r>
            <a:r>
              <a:rPr lang="en-US" sz="950" dirty="0" smtClean="0"/>
              <a:t>first </a:t>
            </a:r>
            <a:r>
              <a:rPr lang="en-US" sz="950" dirty="0"/>
              <a:t>is the aqueous layer that contains the DNA. This is the most important layer. The second is the left over plant material. It should look like a relatively thin green or brown film. The third layer contains all the waste product for the procedure. </a:t>
            </a:r>
            <a:endParaRPr lang="en-US" sz="950" dirty="0" smtClean="0"/>
          </a:p>
          <a:p>
            <a:pPr lvl="1"/>
            <a:endParaRPr lang="en-US" sz="950" b="1" dirty="0"/>
          </a:p>
          <a:p>
            <a:pPr lvl="0"/>
            <a:r>
              <a:rPr lang="en-US" sz="950" b="1" dirty="0" smtClean="0"/>
              <a:t>13. Set </a:t>
            </a:r>
            <a:r>
              <a:rPr lang="en-US" sz="950" b="1" dirty="0"/>
              <a:t>a 200 microliter pipet to 195 microliters. Bring the test tubes that have the species name over to where you are working. Using the pipet, remove the top liquid later of </a:t>
            </a:r>
            <a:r>
              <a:rPr lang="en-US" sz="950" b="1" dirty="0" smtClean="0"/>
              <a:t>the </a:t>
            </a:r>
            <a:r>
              <a:rPr lang="en-US" sz="950" b="1" dirty="0"/>
              <a:t>centrifuged tubes and place this aqueous solution into the newly labeled tubes. </a:t>
            </a:r>
          </a:p>
          <a:p>
            <a:pPr marL="171450" lvl="0" indent="-171450">
              <a:buFont typeface="Arial" panose="020B0604020202020204" pitchFamily="34" charset="0"/>
              <a:buChar char="•"/>
            </a:pPr>
            <a:r>
              <a:rPr lang="en-US" sz="950" dirty="0" smtClean="0"/>
              <a:t>Do </a:t>
            </a:r>
            <a:r>
              <a:rPr lang="en-US" sz="950" dirty="0"/>
              <a:t>this for all the tubes and make sure to </a:t>
            </a:r>
            <a:r>
              <a:rPr lang="en-US" sz="950" dirty="0" smtClean="0"/>
              <a:t>only pipet out the top layer and not any part of the other two layers.</a:t>
            </a:r>
          </a:p>
          <a:p>
            <a:pPr lvl="0"/>
            <a:endParaRPr lang="en-US" sz="950" b="1" dirty="0"/>
          </a:p>
          <a:p>
            <a:pPr lvl="0"/>
            <a:r>
              <a:rPr lang="en-US" sz="950" b="1" dirty="0" smtClean="0"/>
              <a:t>14. Once </a:t>
            </a:r>
            <a:r>
              <a:rPr lang="en-US" sz="950" b="1" dirty="0"/>
              <a:t>all the aqueous layers have been transferred to new tubes, discard the solutions left in the numbered tubes in the appropriate waste container. The tubes may now be discarded in the lab trash. </a:t>
            </a:r>
            <a:endParaRPr lang="en-US" sz="950" b="1" dirty="0" smtClean="0"/>
          </a:p>
          <a:p>
            <a:pPr marL="171450" lvl="0" indent="-171450">
              <a:buFont typeface="Arial" panose="020B0604020202020204" pitchFamily="34" charset="0"/>
              <a:buChar char="•"/>
            </a:pPr>
            <a:r>
              <a:rPr lang="en-US" sz="950" dirty="0" smtClean="0"/>
              <a:t>The </a:t>
            </a:r>
            <a:r>
              <a:rPr lang="en-US" sz="950" dirty="0"/>
              <a:t>tubes will be discarded in the biohazard waste bin of your lab </a:t>
            </a:r>
            <a:r>
              <a:rPr lang="en-US" sz="950" dirty="0" smtClean="0"/>
              <a:t>(as pictured to the right)</a:t>
            </a:r>
            <a:endParaRPr lang="en-US" sz="950" dirty="0"/>
          </a:p>
        </p:txBody>
      </p:sp>
      <p:sp>
        <p:nvSpPr>
          <p:cNvPr id="10" name="TextBox 9"/>
          <p:cNvSpPr txBox="1"/>
          <p:nvPr/>
        </p:nvSpPr>
        <p:spPr>
          <a:xfrm>
            <a:off x="8747208" y="6604536"/>
            <a:ext cx="337351" cy="215444"/>
          </a:xfrm>
          <a:prstGeom prst="rect">
            <a:avLst/>
          </a:prstGeom>
          <a:noFill/>
        </p:spPr>
        <p:txBody>
          <a:bodyPr wrap="square" rtlCol="0">
            <a:spAutoFit/>
          </a:bodyPr>
          <a:lstStyle/>
          <a:p>
            <a:r>
              <a:rPr lang="en-US" sz="800" dirty="0" smtClean="0"/>
              <a:t>7</a:t>
            </a:r>
          </a:p>
        </p:txBody>
      </p:sp>
      <p:sp>
        <p:nvSpPr>
          <p:cNvPr id="11" name="TextBox 10"/>
          <p:cNvSpPr txBox="1"/>
          <p:nvPr/>
        </p:nvSpPr>
        <p:spPr>
          <a:xfrm>
            <a:off x="66327" y="6604536"/>
            <a:ext cx="337351" cy="215444"/>
          </a:xfrm>
          <a:prstGeom prst="rect">
            <a:avLst/>
          </a:prstGeom>
          <a:noFill/>
        </p:spPr>
        <p:txBody>
          <a:bodyPr wrap="square" rtlCol="0">
            <a:spAutoFit/>
          </a:bodyPr>
          <a:lstStyle/>
          <a:p>
            <a:r>
              <a:rPr lang="en-US" sz="800" dirty="0" err="1" smtClean="0"/>
              <a:t>6</a:t>
            </a:r>
            <a:endParaRPr lang="en-US" sz="800"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746009" y="2419194"/>
            <a:ext cx="3206929" cy="1805382"/>
          </a:xfrm>
          <a:prstGeom prst="rect">
            <a:avLst/>
          </a:prstGeom>
          <a:ln w="57150">
            <a:solidFill>
              <a:srgbClr val="9B2D1F"/>
            </a:solidFill>
          </a:ln>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530901" y="1326679"/>
            <a:ext cx="1772251" cy="997712"/>
          </a:xfrm>
          <a:prstGeom prst="rect">
            <a:avLst/>
          </a:prstGeom>
          <a:ln w="57150">
            <a:solidFill>
              <a:srgbClr val="9B2D1F"/>
            </a:solidFill>
          </a:ln>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518248" y="4945369"/>
            <a:ext cx="1788441" cy="1006827"/>
          </a:xfrm>
          <a:prstGeom prst="rect">
            <a:avLst/>
          </a:prstGeom>
          <a:ln w="57150">
            <a:solidFill>
              <a:srgbClr val="9B2D1F"/>
            </a:solidFill>
          </a:ln>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530899" y="3158625"/>
            <a:ext cx="1772253" cy="997713"/>
          </a:xfrm>
          <a:prstGeom prst="rect">
            <a:avLst/>
          </a:prstGeom>
          <a:ln w="57150">
            <a:solidFill>
              <a:srgbClr val="9B2D1F"/>
            </a:solidFill>
          </a:ln>
        </p:spPr>
      </p:pic>
      <p:sp>
        <p:nvSpPr>
          <p:cNvPr id="12" name="TextBox 11"/>
          <p:cNvSpPr txBox="1"/>
          <p:nvPr/>
        </p:nvSpPr>
        <p:spPr>
          <a:xfrm>
            <a:off x="2415888" y="5057134"/>
            <a:ext cx="1805383" cy="369332"/>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600" dirty="0" smtClean="0"/>
              <a:t>Pictured above is a balanced centrifuge. This means that each tube has a corresponding tube on the opposite side </a:t>
            </a:r>
            <a:endParaRPr lang="en-US" sz="600" dirty="0"/>
          </a:p>
        </p:txBody>
      </p:sp>
    </p:spTree>
    <p:extLst>
      <p:ext uri="{BB962C8B-B14F-4D97-AF65-F5344CB8AC3E}">
        <p14:creationId xmlns:p14="http://schemas.microsoft.com/office/powerpoint/2010/main" val="20878814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2471</TotalTime>
  <Words>2272</Words>
  <Application>Microsoft Office PowerPoint</Application>
  <PresentationFormat>On-screen Show (4:3)</PresentationFormat>
  <Paragraphs>213</Paragraphs>
  <Slides>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Arial</vt:lpstr>
      <vt:lpstr>Berlin Sans FB</vt:lpstr>
      <vt:lpstr>Calibri</vt:lpstr>
      <vt:lpstr>Cambria</vt:lpstr>
      <vt:lpstr>Rockwell</vt:lpstr>
      <vt:lpstr>Rockwell Condensed</vt:lpstr>
      <vt:lpstr>Times New Roman</vt:lpstr>
      <vt:lpstr>Wingdings</vt:lpstr>
      <vt:lpstr>Wood Type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Margarita Hernandez</dc:creator>
  <cp:lastModifiedBy>Margarita Hernandez</cp:lastModifiedBy>
  <cp:revision>55</cp:revision>
  <dcterms:created xsi:type="dcterms:W3CDTF">2014-02-23T22:59:20Z</dcterms:created>
  <dcterms:modified xsi:type="dcterms:W3CDTF">2014-03-13T16:08:28Z</dcterms:modified>
</cp:coreProperties>
</file>